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57" r:id="rId4"/>
    <p:sldId id="258" r:id="rId5"/>
    <p:sldId id="259" r:id="rId6"/>
    <p:sldId id="263" r:id="rId7"/>
    <p:sldId id="264" r:id="rId8"/>
    <p:sldId id="265" r:id="rId9"/>
    <p:sldId id="261" r:id="rId10"/>
    <p:sldId id="270" r:id="rId11"/>
    <p:sldId id="277" r:id="rId12"/>
    <p:sldId id="278" r:id="rId13"/>
    <p:sldId id="269" r:id="rId14"/>
    <p:sldId id="271" r:id="rId15"/>
    <p:sldId id="275" r:id="rId16"/>
    <p:sldId id="279" r:id="rId17"/>
    <p:sldId id="282" r:id="rId18"/>
    <p:sldId id="283" r:id="rId19"/>
    <p:sldId id="273" r:id="rId20"/>
    <p:sldId id="285" r:id="rId21"/>
    <p:sldId id="286" r:id="rId22"/>
    <p:sldId id="287" r:id="rId23"/>
    <p:sldId id="274" r:id="rId24"/>
    <p:sldId id="289" r:id="rId25"/>
    <p:sldId id="276" r:id="rId26"/>
    <p:sldId id="280" r:id="rId27"/>
    <p:sldId id="284" r:id="rId28"/>
  </p:sldIdLst>
  <p:sldSz cx="12192000" cy="6858000"/>
  <p:notesSz cx="6858000" cy="9144000"/>
  <p:embeddedFontLst>
    <p:embeddedFont>
      <p:font typeface="BM JUA OTF" panose="020B0600000101010101" charset="-127"/>
      <p:regular r:id="rId30"/>
    </p:embeddedFont>
    <p:embeddedFont>
      <p:font typeface="KoPubWorldDotum_Pro Bold" panose="020B0600000101010101" charset="-127"/>
      <p:bold r:id="rId31"/>
    </p:embeddedFont>
    <p:embeddedFont>
      <p:font typeface="KoPubWorldDotum_Pro Light" panose="020B0600000101010101" charset="-127"/>
      <p:regular r:id="rId32"/>
    </p:embeddedFont>
    <p:embeddedFont>
      <p:font typeface="KOPUBWORLDDOTUM_PRO MEDIUM" panose="020B0600000101010101" charset="-127"/>
      <p:regular r:id="rId33"/>
    </p:embeddedFont>
    <p:embeddedFont>
      <p:font typeface="KOPUBWORLDDOTUM_PRO MEDIUM" panose="020B0600000101010101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1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C8E2B9"/>
    <a:srgbClr val="AFF2B0"/>
    <a:srgbClr val="E1EFFC"/>
    <a:srgbClr val="EAFAE4"/>
    <a:srgbClr val="D7F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2"/>
    <p:restoredTop sz="81414" autoAdjust="0"/>
  </p:normalViewPr>
  <p:slideViewPr>
    <p:cSldViewPr snapToGrid="0" snapToObjects="1">
      <p:cViewPr>
        <p:scale>
          <a:sx n="66" d="100"/>
          <a:sy n="66" d="100"/>
        </p:scale>
        <p:origin x="1550" y="72"/>
      </p:cViewPr>
      <p:guideLst>
        <p:guide pos="211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253C1-FD82-3E42-BE09-6569C4918841}" type="datetimeFigureOut">
              <a:rPr kumimoji="1" lang="ko-Kore-KR" altLang="en-US" smtClean="0"/>
              <a:t>12/30/2022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006FA-A976-D64B-B3A2-EDF576D132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607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신한카드</a:t>
            </a:r>
            <a:r>
              <a:rPr kumimoji="1" lang="ko-KR" altLang="en-US" dirty="0"/>
              <a:t> 데이터 분석을 통하여 개인 소비 데이터 분석을 통한 사용자 맞춤형 그린카드 제공 서비스를 제안한 </a:t>
            </a:r>
            <a:r>
              <a:rPr kumimoji="1" lang="ko-KR" altLang="en-US" dirty="0" err="1"/>
              <a:t>신박해커톤</a:t>
            </a:r>
            <a:r>
              <a:rPr kumimoji="1" lang="ko-KR" altLang="en-US" dirty="0"/>
              <a:t> 팀 입니다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1694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이러한</a:t>
            </a:r>
            <a:r>
              <a:rPr kumimoji="1" lang="ko-KR" altLang="en-US" dirty="0"/>
              <a:t> 분석 내용을 바탕으로 저희는 환경 변수 그린 스코어를 생성하였습니다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탄소 배출 저감에 긍정적인 소비 금액에서 탄소 배출 저감에 부정적인 소비 금액의 차를 구하여 환경변수를 설정하였습니다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그린스코어 생성시 분포도는 오른쪽 그림과 같았고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바탕으로 그룹화를 진행하여 그린스코어 등급을 </a:t>
            </a:r>
            <a:r>
              <a:rPr kumimoji="1" lang="en-US" altLang="ko-KR" dirty="0"/>
              <a:t>4</a:t>
            </a:r>
            <a:r>
              <a:rPr kumimoji="1" lang="ko-KR" altLang="en-US" dirty="0"/>
              <a:t>등급으로 나누었습니다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400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7811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이를</a:t>
            </a:r>
            <a:r>
              <a:rPr kumimoji="1" lang="ko-KR" altLang="en-US" dirty="0"/>
              <a:t> 바탕으로 </a:t>
            </a:r>
            <a:r>
              <a:rPr kumimoji="1" lang="ko-KR" altLang="en-US" dirty="0" err="1"/>
              <a:t>모델학습에</a:t>
            </a:r>
            <a:r>
              <a:rPr kumimoji="1" lang="ko-KR" altLang="en-US" dirty="0"/>
              <a:t> 사용할 최종 컬럼을 선택하였습니다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8090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</a:t>
            </a:r>
            <a:r>
              <a:rPr kumimoji="1" lang="ko-KR" altLang="en-US" dirty="0"/>
              <a:t> 선정 과정에서 먼저 데이터의 분포를 파악하기위해 </a:t>
            </a:r>
            <a:r>
              <a:rPr kumimoji="1" lang="ko-KR" altLang="en-US" dirty="0" err="1"/>
              <a:t>산점도를</a:t>
            </a:r>
            <a:r>
              <a:rPr kumimoji="1" lang="ko-KR" altLang="en-US" dirty="0"/>
              <a:t> 그려본 결과</a:t>
            </a:r>
            <a:endParaRPr kumimoji="1" lang="en-US" altLang="ko-KR" dirty="0"/>
          </a:p>
          <a:p>
            <a:r>
              <a:rPr kumimoji="1" lang="ko-KR" altLang="en-US" dirty="0"/>
              <a:t>탄소 절감에 긍정적 요인과 부정적 요인들의 패턴을 파악할 수 있었습니다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5822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이를</a:t>
            </a:r>
            <a:r>
              <a:rPr kumimoji="1" lang="ko-KR" altLang="en-US" dirty="0"/>
              <a:t> 바탕으로 그린스코어 등급을 예측하는 의사결정 트리 모델을 선택하여 </a:t>
            </a:r>
            <a:r>
              <a:rPr kumimoji="1" lang="ko-KR" altLang="en-US" dirty="0" err="1"/>
              <a:t>모델학습을</a:t>
            </a:r>
            <a:r>
              <a:rPr kumimoji="1" lang="ko-KR" altLang="en-US" dirty="0"/>
              <a:t> 진행하였습니다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예측 정확도는 </a:t>
            </a:r>
            <a:r>
              <a:rPr kumimoji="1" lang="en-US" altLang="ko-KR" dirty="0"/>
              <a:t>0.9703</a:t>
            </a:r>
            <a:r>
              <a:rPr kumimoji="1" lang="ko-KR" altLang="en-US" dirty="0"/>
              <a:t> 으로 높은 정확도를 보였습니다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7321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1730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163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2985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최종적으로</a:t>
            </a:r>
            <a:r>
              <a:rPr kumimoji="1" lang="ko-KR" altLang="en-US" dirty="0"/>
              <a:t> 의사결정트리를 선택하였습니다</a:t>
            </a:r>
            <a:endParaRPr kumimoji="1" lang="en-US" altLang="ko-KR" dirty="0"/>
          </a:p>
          <a:p>
            <a:r>
              <a:rPr kumimoji="1" lang="ko-KR" altLang="en-US" dirty="0"/>
              <a:t>소비자들의 </a:t>
            </a:r>
            <a:r>
              <a:rPr kumimoji="1" lang="ko-KR" altLang="en-US" dirty="0" err="1"/>
              <a:t>환경점수를</a:t>
            </a:r>
            <a:r>
              <a:rPr kumimoji="1" lang="ko-KR" altLang="en-US" dirty="0"/>
              <a:t> 바탕으로 등급을 나누어 등급별 그린카드 추천 및 제공이 </a:t>
            </a:r>
            <a:endParaRPr kumimoji="1" lang="en-US" altLang="ko-KR" dirty="0"/>
          </a:p>
          <a:p>
            <a:r>
              <a:rPr kumimoji="1" lang="ko-KR" altLang="en-US" dirty="0"/>
              <a:t>서비스의 목적이기 때문에 의사결정트리가 서비스의 방향성에 적합하다고 판단되어 선택하였습니다</a:t>
            </a:r>
            <a:endParaRPr kumimoji="1" lang="en-US" altLang="ko-KR" dirty="0"/>
          </a:p>
          <a:p>
            <a:endParaRPr kumimoji="1" lang="en-US" altLang="en-US" dirty="0"/>
          </a:p>
          <a:p>
            <a:r>
              <a:rPr kumimoji="1" lang="en-US" altLang="en-US" dirty="0"/>
              <a:t>*</a:t>
            </a:r>
            <a:r>
              <a:rPr kumimoji="1" lang="ko-KR" altLang="en-US" dirty="0" err="1"/>
              <a:t>부스팅</a:t>
            </a:r>
            <a:r>
              <a:rPr kumimoji="1" lang="ko-KR" altLang="en-US" dirty="0"/>
              <a:t> 뜻</a:t>
            </a:r>
            <a:endParaRPr kumimoji="1" lang="en-US" altLang="ko-KR" dirty="0"/>
          </a:p>
          <a:p>
            <a:r>
              <a:rPr lang="ko-KR" altLang="en-US" b="0" i="0" dirty="0" err="1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부스팅은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여러개의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 트리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혹은 다른 모델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를 만들되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랜덤포레스트나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배깅과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 같은 기법과는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다른게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 기존에 있는 예측기를 조금씩 발전시켜서 이를 합한다는 개념이다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랜덤포레스트는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 병렬로 무지막지하게 많은 다양한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결정트리를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 동시에 만든다면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부스팅은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 점진적으로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디시전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 트리를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발전시킨뒤에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 이를 통합하는 과정을 거친다고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보면된다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Roboto" panose="020B0604020202020204" pitchFamily="2" charset="0"/>
              </a:rPr>
              <a:t>. 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215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최종적으로</a:t>
            </a:r>
            <a:r>
              <a:rPr kumimoji="1" lang="ko-KR" altLang="en-US" dirty="0"/>
              <a:t> 저희가 데이터 분석을 통하여 구현하고자 하는 바를 서비스로 제시하여</a:t>
            </a:r>
            <a:endParaRPr kumimoji="1" lang="en-US" altLang="ko-KR" dirty="0"/>
          </a:p>
          <a:p>
            <a:r>
              <a:rPr kumimoji="1" lang="ko-KR" altLang="en-US" dirty="0"/>
              <a:t>사용자의 소비 데이터를 바탕으로 예측한 </a:t>
            </a:r>
            <a:r>
              <a:rPr kumimoji="1" lang="en-US" altLang="ko-KR" dirty="0"/>
              <a:t>Green score </a:t>
            </a:r>
            <a:r>
              <a:rPr kumimoji="1" lang="ko-KR" altLang="en-US" dirty="0"/>
              <a:t>환경변수를 통해 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콩 그린카드를 기획하였습니다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423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목차는</a:t>
            </a:r>
            <a:r>
              <a:rPr kumimoji="1" lang="ko-KR" altLang="en-US" dirty="0"/>
              <a:t> 다음과 같습니다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289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3036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4895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4528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MZ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세대또한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타겟층을</a:t>
            </a:r>
            <a:r>
              <a:rPr kumimoji="1" lang="ko-KR" altLang="en-US" dirty="0"/>
              <a:t> 잡기 위해 재미의 요소를 추가하고자 신</a:t>
            </a:r>
            <a:r>
              <a:rPr kumimoji="1" lang="en-US" altLang="ko-KR" dirty="0"/>
              <a:t>.</a:t>
            </a:r>
            <a:r>
              <a:rPr kumimoji="1" lang="ko-KR" altLang="en-US" dirty="0"/>
              <a:t>콩  환경 레벨 테스트를 구현하였습니다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0821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524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기존</a:t>
            </a:r>
            <a:r>
              <a:rPr kumimoji="1" lang="ko-KR" altLang="en-US" dirty="0"/>
              <a:t> 서비스와의 </a:t>
            </a:r>
            <a:r>
              <a:rPr kumimoji="1" lang="ko-KR" altLang="en-US" dirty="0" err="1"/>
              <a:t>차별점에대해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소개해드리도록하겠습니다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저희가 기획한 신</a:t>
            </a:r>
            <a:r>
              <a:rPr kumimoji="1" lang="en-US" altLang="ko-KR" dirty="0"/>
              <a:t>.</a:t>
            </a:r>
            <a:r>
              <a:rPr kumimoji="1" lang="ko-KR" altLang="en-US" dirty="0"/>
              <a:t>콩 </a:t>
            </a:r>
            <a:r>
              <a:rPr kumimoji="1" lang="ko-KR" altLang="en-US" dirty="0" err="1"/>
              <a:t>그린카드는</a:t>
            </a:r>
            <a:r>
              <a:rPr kumimoji="1" lang="ko-KR" altLang="en-US" dirty="0"/>
              <a:t> 소비 패턴에 따른 맞춤형 </a:t>
            </a:r>
            <a:r>
              <a:rPr kumimoji="1" lang="ko-KR" altLang="en-US" dirty="0" err="1"/>
              <a:t>개인카드로</a:t>
            </a:r>
            <a:r>
              <a:rPr kumimoji="1" lang="ko-KR" altLang="en-US" dirty="0"/>
              <a:t> 소비자 개개인의 데이터를 분석하여</a:t>
            </a:r>
            <a:endParaRPr kumimoji="1" lang="en-US" altLang="ko-KR" dirty="0"/>
          </a:p>
          <a:p>
            <a:r>
              <a:rPr kumimoji="1" lang="ko-KR" altLang="en-US" dirty="0"/>
              <a:t>소비 패턴에 따른 맞춤형 그린카드를 추천합니다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두번째로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미래세대 접근성을 위한 흥미로운 요소를 추가하여 친환경을 위한 서비스이지만 각각의 소비에 대한 점수를 매기는 방식으로 구현하여 </a:t>
            </a:r>
            <a:r>
              <a:rPr kumimoji="1" lang="ko-KR" altLang="en-US" dirty="0" err="1"/>
              <a:t>재미적인</a:t>
            </a:r>
            <a:r>
              <a:rPr kumimoji="1" lang="ko-KR" altLang="en-US" dirty="0"/>
              <a:t> 요소를 더하였습니다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세번째로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실현 가능한 목표 설정을 통한 친환경 서비스 제공입니다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탄소 배출량을 고려한 </a:t>
            </a:r>
            <a:r>
              <a:rPr kumimoji="1" lang="ko-KR" altLang="en-US" dirty="0" err="1"/>
              <a:t>소비금액</a:t>
            </a:r>
            <a:r>
              <a:rPr kumimoji="1" lang="ko-KR" altLang="en-US" dirty="0"/>
              <a:t> 가중치 부여를 통해  소비자가 실질적으로 탄소 중립 사회 달성에 기여합니다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582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주제</a:t>
            </a:r>
            <a:r>
              <a:rPr kumimoji="1" lang="ko-KR" altLang="en-US" dirty="0"/>
              <a:t> 선정 배경입니다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현재 탄소 배출량의 증가에 따른 온실효과인한 기후변화 또는 지구온난화는 중요한 국제 환경문제로 떠올랐습니다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한국의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인당 탄소 배출량은 세계 평균에 비해 약 </a:t>
            </a:r>
            <a:r>
              <a:rPr kumimoji="1" lang="en-US" altLang="ko-KR" dirty="0"/>
              <a:t>3</a:t>
            </a:r>
            <a:r>
              <a:rPr kumimoji="1" lang="ko-KR" altLang="en-US" dirty="0"/>
              <a:t>배 높음에 따라 탄소 배출의 저감 필요성이 대두되었습니다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042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따라서</a:t>
            </a:r>
            <a:r>
              <a:rPr kumimoji="1" lang="ko-KR" altLang="en-US" dirty="0"/>
              <a:t> 한국에서도 </a:t>
            </a:r>
            <a:r>
              <a:rPr kumimoji="1" lang="en-US" altLang="ko-KR" dirty="0"/>
              <a:t>2050</a:t>
            </a:r>
            <a:r>
              <a:rPr kumimoji="1" lang="ko-KR" altLang="en-US" dirty="0"/>
              <a:t> 탄소 중립정책을 내세우며 정부는 </a:t>
            </a:r>
            <a:r>
              <a:rPr kumimoji="1" lang="en-US" altLang="ko-KR" dirty="0"/>
              <a:t>2030</a:t>
            </a:r>
            <a:r>
              <a:rPr kumimoji="1" lang="ko-KR" altLang="en-US" dirty="0"/>
              <a:t>년까지 </a:t>
            </a:r>
            <a:r>
              <a:rPr kumimoji="1" lang="en-US" altLang="ko-KR" dirty="0"/>
              <a:t>2010</a:t>
            </a:r>
            <a:r>
              <a:rPr kumimoji="1" lang="ko-KR" altLang="en-US" dirty="0"/>
              <a:t>년 대비 이산화탄소 배출을 </a:t>
            </a:r>
            <a:r>
              <a:rPr kumimoji="1" lang="en-US" altLang="ko-KR" dirty="0"/>
              <a:t>45%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줄여야한다고</a:t>
            </a:r>
            <a:r>
              <a:rPr kumimoji="1" lang="ko-KR" altLang="en-US" dirty="0"/>
              <a:t> 권고하며</a:t>
            </a:r>
            <a:endParaRPr kumimoji="1" lang="en-US" altLang="ko-KR" dirty="0"/>
          </a:p>
          <a:p>
            <a:r>
              <a:rPr kumimoji="1" lang="ko-KR" altLang="en-US" dirty="0"/>
              <a:t>탄소 중립 달성을 목표로 하고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8621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이에</a:t>
            </a:r>
            <a:r>
              <a:rPr kumimoji="1" lang="ko-KR" altLang="en-US" dirty="0"/>
              <a:t> 따라 저희 팀이 생각한 문제 해결 아이디어는</a:t>
            </a:r>
            <a:endParaRPr kumimoji="1" lang="en-US" altLang="ko-KR" dirty="0"/>
          </a:p>
          <a:p>
            <a:r>
              <a:rPr kumimoji="1" lang="ko-KR" altLang="en-US" dirty="0"/>
              <a:t>사용자의 소비 데이터 분석을 통한 환경 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Green score </a:t>
            </a:r>
            <a:r>
              <a:rPr kumimoji="1" lang="ko-KR" altLang="en-US" dirty="0"/>
              <a:t>산출을 통하여</a:t>
            </a:r>
            <a:endParaRPr kumimoji="1" lang="en-US" altLang="ko-KR" dirty="0"/>
          </a:p>
          <a:p>
            <a:r>
              <a:rPr kumimoji="1" lang="ko-KR" altLang="en-US" dirty="0"/>
              <a:t>산출된 환경 점수를 </a:t>
            </a:r>
            <a:r>
              <a:rPr kumimoji="1" lang="ko-KR" altLang="en-US" dirty="0" err="1"/>
              <a:t>바탕으롤</a:t>
            </a:r>
            <a:r>
              <a:rPr kumimoji="1" lang="ko-KR" altLang="en-US" dirty="0"/>
              <a:t> 소비자 맞춤형 그린 카드를 제공하는 것을 제시하였습니다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2595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전처리 과정입니다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B1~B167 </a:t>
            </a:r>
            <a:r>
              <a:rPr kumimoji="1" lang="ko-KR" altLang="en-US" dirty="0"/>
              <a:t>컬럼에 업종별 금액 세부데이터를 업종 중분류로 병합하였습니다</a:t>
            </a:r>
            <a:endParaRPr kumimoji="1" lang="en-US" altLang="ko-KR" dirty="0"/>
          </a:p>
          <a:p>
            <a:r>
              <a:rPr kumimoji="1" lang="ko-KR" altLang="en-US" dirty="0"/>
              <a:t>이 과정을 통하여 컬럼 개수는 병합 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167</a:t>
            </a:r>
            <a:r>
              <a:rPr kumimoji="1" lang="ko-KR" altLang="en-US" dirty="0"/>
              <a:t>개에서 병합 후 </a:t>
            </a:r>
            <a:r>
              <a:rPr kumimoji="1" lang="en-US" altLang="ko-KR" dirty="0"/>
              <a:t>29</a:t>
            </a:r>
            <a:r>
              <a:rPr kumimoji="1" lang="ko-KR" altLang="en-US" dirty="0"/>
              <a:t>개로 축소하였습니다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05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변수변환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분석을 위해 데이터 포맷을 </a:t>
            </a:r>
            <a:r>
              <a:rPr kumimoji="1" lang="ko-KR" altLang="en-US" dirty="0" err="1"/>
              <a:t>일관성있게</a:t>
            </a:r>
            <a:r>
              <a:rPr kumimoji="1" lang="ko-KR" altLang="en-US" dirty="0"/>
              <a:t> 표준화하기 위해 문자열 데이터를 숫자열로 변환하였습니다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*list(map(int, </a:t>
            </a:r>
            <a:r>
              <a:rPr kumimoji="1" lang="en-US" altLang="ko-KR" dirty="0" err="1"/>
              <a:t>agedata</a:t>
            </a:r>
            <a:r>
              <a:rPr kumimoji="1" lang="en-US" altLang="ko-KR" dirty="0"/>
              <a:t>)): </a:t>
            </a:r>
            <a:r>
              <a:rPr kumimoji="1" lang="ko-KR" altLang="en-US" dirty="0"/>
              <a:t>데이터를 </a:t>
            </a:r>
            <a:r>
              <a:rPr kumimoji="1" lang="en-US" altLang="ko-KR" dirty="0"/>
              <a:t>int</a:t>
            </a:r>
            <a:r>
              <a:rPr kumimoji="1" lang="ko-KR" altLang="en-US" dirty="0"/>
              <a:t>로 변경 </a:t>
            </a:r>
            <a:r>
              <a:rPr kumimoji="1" lang="en-US" altLang="ko-KR" dirty="0"/>
              <a:t>(ex 4.5-&gt;4)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453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로그</a:t>
            </a:r>
            <a:r>
              <a:rPr kumimoji="1" lang="ko-KR" altLang="en-US" dirty="0"/>
              <a:t> 변환 과정입니다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소비 금액 데이터의 비대칭성을 보완하기 위해 로그 변환 처리를 하여 데이터의 정규성을 높였습니다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8454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환경점수</a:t>
            </a:r>
            <a:r>
              <a:rPr kumimoji="1" lang="ko-KR" altLang="en-US" dirty="0"/>
              <a:t> 산출 과정에 대해 설명해드리도록 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환경 점수 산출을 위한 컬럼 선정 과정입니다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우리나라 온실가스 배출량 지표를 토대로 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탄소 배출에 영향을 미치는 요인을 분석하여 컬럼을 선택하였습니다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크게 탄소 배출 절감에 도움이 되는 컬럼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탄소 배출 발생량을 증가시키는 컬럼으로 나누었습니다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006FA-A976-D64B-B3A2-EDF576D13265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743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F9B4B-C560-844F-BC3B-56B200DA4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DB5FDA-4DE3-4C48-B976-96AEE4CEE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06DE5-A9C7-6E4B-93DA-743CEAD9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D461E3-6955-7B48-834D-A4067FE94B9C}" type="datetimeFigureOut">
              <a:rPr kumimoji="1" lang="ko-Kore-KR" altLang="en-US" smtClean="0"/>
              <a:t>12/30/2022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F4C838-094D-8A4E-8389-123B03FC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3F7FB-2797-024E-B880-5FD95E03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6221C-113C-D84E-9422-ECC1C8ED3D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994A7EF-2CF6-B448-837F-A1E9CA391F7F}"/>
              </a:ext>
            </a:extLst>
          </p:cNvPr>
          <p:cNvSpPr/>
          <p:nvPr userDrawn="1"/>
        </p:nvSpPr>
        <p:spPr>
          <a:xfrm>
            <a:off x="-2578757" y="-463550"/>
            <a:ext cx="8521700" cy="7785100"/>
          </a:xfrm>
          <a:prstGeom prst="ellipse">
            <a:avLst/>
          </a:prstGeom>
          <a:solidFill>
            <a:srgbClr val="EAFAE4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75418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4345E-5D5F-824D-ABDA-478AB817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F684BC-AAFC-0041-BBEF-064AAEC53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A8CB7-B334-BB46-8FEF-8758D29D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D461E3-6955-7B48-834D-A4067FE94B9C}" type="datetimeFigureOut">
              <a:rPr kumimoji="1" lang="ko-Kore-KR" altLang="en-US" smtClean="0"/>
              <a:t>12/30/2022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8C57A-3C31-6A43-91E3-6478FFBE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5F82E0-5B2C-0C49-9FB0-DD247393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6221C-113C-D84E-9422-ECC1C8ED3D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107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E2DD4C-0863-5843-A5A3-91F98ADB7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C00FB9-B21B-5040-ACC6-AACA7FB57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2F223B-A4EF-6B47-A970-F60339B263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D461E3-6955-7B48-834D-A4067FE94B9C}" type="datetimeFigureOut">
              <a:rPr kumimoji="1" lang="ko-Kore-KR" altLang="en-US" smtClean="0"/>
              <a:t>12/30/2022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9E14B-AD0C-3D48-90B1-26F0C187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A3CB0-C9DE-944B-A00B-6A37966E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6221C-113C-D84E-9422-ECC1C8ED3D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382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9E7F2C2-8A78-B849-B31E-666D2F2896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68133" y="144682"/>
            <a:ext cx="542216" cy="605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D0026-F57A-D44C-BA83-B286AA61CD32}"/>
              </a:ext>
            </a:extLst>
          </p:cNvPr>
          <p:cNvSpPr txBox="1"/>
          <p:nvPr userDrawn="1"/>
        </p:nvSpPr>
        <p:spPr>
          <a:xfrm>
            <a:off x="10317845" y="44756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신박해커톤조</a:t>
            </a:r>
          </a:p>
        </p:txBody>
      </p:sp>
    </p:spTree>
    <p:extLst>
      <p:ext uri="{BB962C8B-B14F-4D97-AF65-F5344CB8AC3E}">
        <p14:creationId xmlns:p14="http://schemas.microsoft.com/office/powerpoint/2010/main" val="428876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AB6CA-1F50-5640-A9E1-BC649125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CF1267-E20D-E443-9B10-0FC36E536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63D6C-848D-B446-91C7-86849DEC5C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D461E3-6955-7B48-834D-A4067FE94B9C}" type="datetimeFigureOut">
              <a:rPr kumimoji="1" lang="ko-Kore-KR" altLang="en-US" smtClean="0"/>
              <a:t>12/30/2022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59EF56-7601-9F4B-9252-143A5969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EA063-FF82-464B-AC39-E242822E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6221C-113C-D84E-9422-ECC1C8ED3D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6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8F789-CCF8-7C4B-847E-3118A4AD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8C3819-A9B0-F74D-A2AF-2FFF72FE5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0F8CB5-F17D-EF4C-AB1D-C19D4EE48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13CD29-B953-C14D-87B0-5DDD0C9C8C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D461E3-6955-7B48-834D-A4067FE94B9C}" type="datetimeFigureOut">
              <a:rPr kumimoji="1" lang="ko-Kore-KR" altLang="en-US" smtClean="0"/>
              <a:t>12/30/2022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06C79B-8025-BA46-9515-269CD64F9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4F9617-C345-404B-AD27-F7DACEA33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6221C-113C-D84E-9422-ECC1C8ED3D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734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02B0F-D0CA-2D4A-B1A5-1191F0A6A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017F0A-E39A-DE44-AB83-7C240F39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10324E-6389-F047-8449-BF5A2F609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E5AEB0-0495-5740-BF0B-1F89CD9E5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F3E381-ABA4-8944-B266-69F637871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C5AB50-EAE7-7749-B02A-6E2BB8CC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D461E3-6955-7B48-834D-A4067FE94B9C}" type="datetimeFigureOut">
              <a:rPr kumimoji="1" lang="ko-Kore-KR" altLang="en-US" smtClean="0"/>
              <a:t>12/30/2022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A6131B-59D4-EF4D-9E22-FE0870B3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4D25E3-C52A-F543-8FF6-8AEEDAA6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6221C-113C-D84E-9422-ECC1C8ED3D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205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6B7BA-8D2D-9148-9F84-D0D5B061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4F7F3A-7A95-1841-A9BF-ECE2FB401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D461E3-6955-7B48-834D-A4067FE94B9C}" type="datetimeFigureOut">
              <a:rPr kumimoji="1" lang="ko-Kore-KR" altLang="en-US" smtClean="0"/>
              <a:t>12/30/2022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3DC6E1-404D-4240-8E0C-692B0DFD6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69FEE6-B4CF-C748-BD45-FE687FE5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6221C-113C-D84E-9422-ECC1C8ED3D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564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1FE2EF-AA8B-9442-B344-DE187393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D461E3-6955-7B48-834D-A4067FE94B9C}" type="datetimeFigureOut">
              <a:rPr kumimoji="1" lang="ko-Kore-KR" altLang="en-US" smtClean="0"/>
              <a:t>12/30/2022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99CB6E-3913-F341-BA8C-01FCC04D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7D464-F30F-6B45-AE28-C0790516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6221C-113C-D84E-9422-ECC1C8ED3D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531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3459E-8B5E-524C-AB0B-6D8C89AA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32AD9-B297-5F47-8B82-79D775DAC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F91FE2-BF3C-BE40-99E7-25AD1B214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2E3298-1F71-614A-913A-8089468F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D461E3-6955-7B48-834D-A4067FE94B9C}" type="datetimeFigureOut">
              <a:rPr kumimoji="1" lang="ko-Kore-KR" altLang="en-US" smtClean="0"/>
              <a:t>12/30/2022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535F26-FE6C-5F41-8024-7FFD84A1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AFD887-2F49-3E40-A024-6D7D003C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6221C-113C-D84E-9422-ECC1C8ED3D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73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6D56A-8421-A248-BEE9-A2721AD5A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175256-00DA-E141-A265-5531CEB8A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237EB7-5929-8F45-9368-348A6C6D9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5C0569-9A9A-7A49-A5D9-D546884108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D461E3-6955-7B48-834D-A4067FE94B9C}" type="datetimeFigureOut">
              <a:rPr kumimoji="1" lang="ko-Kore-KR" altLang="en-US" smtClean="0"/>
              <a:t>12/30/2022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ACF7C4-CAF7-6042-BBD0-E5017E0C8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1409C-2EFA-9447-8262-8B6297FD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6221C-113C-D84E-9422-ECC1C8ED3D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09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3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minjung-sys.github.io/Shincongha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B8B8C48D-0D47-E649-AAF1-DD1C5689800E}"/>
              </a:ext>
            </a:extLst>
          </p:cNvPr>
          <p:cNvSpPr/>
          <p:nvPr/>
        </p:nvSpPr>
        <p:spPr>
          <a:xfrm>
            <a:off x="-1705740" y="27314"/>
            <a:ext cx="6750025" cy="6266608"/>
          </a:xfrm>
          <a:prstGeom prst="ellipse">
            <a:avLst/>
          </a:prstGeom>
          <a:solidFill>
            <a:schemeClr val="accent6">
              <a:lumMod val="40000"/>
              <a:lumOff val="6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3CB45-1420-904C-BE90-BEA1C578C45E}"/>
              </a:ext>
            </a:extLst>
          </p:cNvPr>
          <p:cNvSpPr txBox="1"/>
          <p:nvPr/>
        </p:nvSpPr>
        <p:spPr>
          <a:xfrm>
            <a:off x="809312" y="1072441"/>
            <a:ext cx="2795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신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ore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콩 </a:t>
            </a:r>
            <a:r>
              <a:rPr kumimoji="1" lang="en-US" altLang="ko-KR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 해</a:t>
            </a:r>
            <a:endParaRPr kumimoji="1" lang="ko-Kore-KR" altLang="en-US" sz="5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C924A3-E9FD-324D-AA58-6CBD45F36380}"/>
              </a:ext>
            </a:extLst>
          </p:cNvPr>
          <p:cNvSpPr txBox="1"/>
          <p:nvPr/>
        </p:nvSpPr>
        <p:spPr>
          <a:xfrm>
            <a:off x="1340961" y="2167786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개인</a:t>
            </a:r>
            <a:r>
              <a:rPr kumimoji="1" lang="ko-KR" altLang="en-US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소비 데이터 분석을 통한</a:t>
            </a:r>
            <a:endParaRPr kumimoji="1" lang="en-US" altLang="ko-KR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kumimoji="1" lang="ko-KR" altLang="en-US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사용자 맞춤형 그린 카드 제공 서비스  </a:t>
            </a:r>
            <a:endParaRPr kumimoji="1" lang="ko-Kore-KR" altLang="en-US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00AF2-AB91-9942-B1AB-CB90F5C79003}"/>
              </a:ext>
            </a:extLst>
          </p:cNvPr>
          <p:cNvSpPr txBox="1"/>
          <p:nvPr/>
        </p:nvSpPr>
        <p:spPr>
          <a:xfrm>
            <a:off x="5545494" y="4233821"/>
            <a:ext cx="6411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국제적으로 대두되고 있는 탄소 배출 증가의 심각성 해결을 위해</a:t>
            </a:r>
            <a:endParaRPr lang="en-US" altLang="ko-Kore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친환경 소비를 실행하는 개인을 위한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환경 점수 산출 및 맞춤형 그린 카드 제공</a:t>
            </a:r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통한 소비자들의</a:t>
            </a:r>
            <a:endParaRPr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탄소 절감 실천 활성화 및 정부의 탄소 중립 사회 실현 기여  </a:t>
            </a:r>
            <a:endParaRPr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2D308A-058A-3348-9067-E985D8A5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43" y="2303421"/>
            <a:ext cx="2133600" cy="1930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E98700-5DFB-FE40-AA89-9691B6586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542" y="2316121"/>
            <a:ext cx="1473200" cy="1917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F99F5B-834B-3D44-A391-96D33F10AD5C}"/>
              </a:ext>
            </a:extLst>
          </p:cNvPr>
          <p:cNvSpPr txBox="1"/>
          <p:nvPr/>
        </p:nvSpPr>
        <p:spPr>
          <a:xfrm>
            <a:off x="701566" y="2167786"/>
            <a:ext cx="4762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4800" dirty="0">
                <a:latin typeface="BM JUA OTF" panose="02020603020101020101" pitchFamily="18" charset="-127"/>
                <a:ea typeface="BM JUA OTF" panose="02020603020101020101" pitchFamily="18" charset="-127"/>
              </a:rPr>
              <a:t>🌳</a:t>
            </a:r>
            <a:endParaRPr lang="ko-Kore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9311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7172EE-F554-2742-B997-7C4650091C24}"/>
              </a:ext>
            </a:extLst>
          </p:cNvPr>
          <p:cNvSpPr txBox="1"/>
          <p:nvPr/>
        </p:nvSpPr>
        <p:spPr>
          <a:xfrm>
            <a:off x="733126" y="1046444"/>
            <a:ext cx="46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2.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환경 변수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green_score 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생성</a:t>
            </a:r>
            <a:endParaRPr lang="en-US" altLang="ko-KR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F5ADEA2-38B0-8840-BE37-06411BD15941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환경 점수 산출 방법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43ED3-6CC2-C644-B5CC-650F1B958F23}"/>
              </a:ext>
            </a:extLst>
          </p:cNvPr>
          <p:cNvSpPr txBox="1"/>
          <p:nvPr/>
        </p:nvSpPr>
        <p:spPr>
          <a:xfrm>
            <a:off x="619560" y="2760147"/>
            <a:ext cx="2257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df [‘green_score’] = </a:t>
            </a:r>
            <a:endParaRPr kumimoji="1" lang="ko-Kore-KR" altLang="en-US" sz="2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B7942E3-DE8F-1A48-9D70-5BB8CD3F6FAF}"/>
              </a:ext>
            </a:extLst>
          </p:cNvPr>
          <p:cNvSpPr/>
          <p:nvPr/>
        </p:nvSpPr>
        <p:spPr>
          <a:xfrm>
            <a:off x="2876973" y="1989711"/>
            <a:ext cx="1931253" cy="194767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탄소 배출 저감에 영향을 끼치는 변수</a:t>
            </a:r>
            <a:endParaRPr kumimoji="1" lang="en-US" altLang="ko-KR" sz="1600" dirty="0">
              <a:solidFill>
                <a:schemeClr val="tx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kumimoji="1" lang="ko-KR" altLang="en-US" sz="16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긍정적 요인</a:t>
            </a:r>
            <a:r>
              <a:rPr kumimoji="1" lang="en-US" altLang="ko-KR" sz="16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endParaRPr kumimoji="1" lang="ko-Kore-KR" altLang="en-US" sz="1600" b="1" dirty="0">
              <a:solidFill>
                <a:schemeClr val="tx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219B29-E4EE-D742-B6A2-290923198DAF}"/>
              </a:ext>
            </a:extLst>
          </p:cNvPr>
          <p:cNvSpPr/>
          <p:nvPr/>
        </p:nvSpPr>
        <p:spPr>
          <a:xfrm>
            <a:off x="5854869" y="1989711"/>
            <a:ext cx="1931253" cy="194767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탄소</a:t>
            </a:r>
            <a:r>
              <a:rPr kumimoji="1" lang="ko-KR" altLang="en-US" sz="1600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배출 증가에 영향을 끼치는 변수</a:t>
            </a:r>
            <a:endParaRPr kumimoji="1" lang="en-US" altLang="ko-KR" sz="1600" dirty="0">
              <a:solidFill>
                <a:schemeClr val="tx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kumimoji="1" lang="ko-KR" altLang="en-US" sz="16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부정적 요인</a:t>
            </a:r>
            <a:r>
              <a:rPr kumimoji="1" lang="en-US" altLang="ko-KR" sz="1600" b="1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endParaRPr kumimoji="1" lang="ko-Kore-KR" altLang="en-US" sz="1600" b="1" dirty="0">
              <a:solidFill>
                <a:schemeClr val="tx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F12124-D6F4-2549-982D-324ACB5B4E58}"/>
              </a:ext>
            </a:extLst>
          </p:cNvPr>
          <p:cNvSpPr txBox="1"/>
          <p:nvPr/>
        </p:nvSpPr>
        <p:spPr>
          <a:xfrm>
            <a:off x="5148715" y="2655105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/>
              <a:t>-</a:t>
            </a:r>
            <a:endParaRPr kumimoji="1" lang="ko-Kore-KR" alt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322395-47A4-5E44-AA78-1E3195C8AD59}"/>
              </a:ext>
            </a:extLst>
          </p:cNvPr>
          <p:cNvSpPr txBox="1"/>
          <p:nvPr/>
        </p:nvSpPr>
        <p:spPr>
          <a:xfrm>
            <a:off x="3198490" y="4901183"/>
            <a:ext cx="1609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자전거</a:t>
            </a:r>
            <a:endParaRPr kumimoji="1"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중고품 판매점</a:t>
            </a:r>
            <a:endParaRPr kumimoji="1"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수제 용품</a:t>
            </a:r>
            <a:endParaRPr kumimoji="1"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대중교통</a:t>
            </a:r>
            <a:endParaRPr kumimoji="1" lang="ko-Kore-KR" altLang="en-US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2C582D-0C78-4D42-B5F4-B3ADA751BA2E}"/>
              </a:ext>
            </a:extLst>
          </p:cNvPr>
          <p:cNvSpPr txBox="1"/>
          <p:nvPr/>
        </p:nvSpPr>
        <p:spPr>
          <a:xfrm>
            <a:off x="6176386" y="4901184"/>
            <a:ext cx="1462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자동차</a:t>
            </a:r>
            <a:endParaRPr kumimoji="1"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축산업</a:t>
            </a:r>
            <a:endParaRPr kumimoji="1"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가스</a:t>
            </a:r>
            <a:r>
              <a:rPr kumimoji="1"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연료비</a:t>
            </a:r>
            <a:endParaRPr kumimoji="1"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청과물</a:t>
            </a:r>
            <a:endParaRPr kumimoji="1"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화학 비료 </a:t>
            </a:r>
            <a:endParaRPr kumimoji="1" lang="en-US" altLang="ko-KR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A7F7CC6E-11ED-3443-A164-84B8DAE6F498}"/>
              </a:ext>
            </a:extLst>
          </p:cNvPr>
          <p:cNvSpPr/>
          <p:nvPr/>
        </p:nvSpPr>
        <p:spPr>
          <a:xfrm rot="5400000">
            <a:off x="3465409" y="4035359"/>
            <a:ext cx="754380" cy="76784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55D329AC-CAC8-D744-9B9E-59E7BFCE0822}"/>
              </a:ext>
            </a:extLst>
          </p:cNvPr>
          <p:cNvSpPr/>
          <p:nvPr/>
        </p:nvSpPr>
        <p:spPr>
          <a:xfrm rot="5400000">
            <a:off x="6443305" y="4044503"/>
            <a:ext cx="754380" cy="76784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875E32A-0B08-AC44-9AB4-DBD458083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" t="2087" r="6290" b="4706"/>
          <a:stretch/>
        </p:blipFill>
        <p:spPr>
          <a:xfrm>
            <a:off x="8074359" y="3833388"/>
            <a:ext cx="3843621" cy="22741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FECB5FE-C806-B14B-A003-571BC638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59" y="1615839"/>
            <a:ext cx="3843621" cy="20785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5695A3-C10B-E140-BA2B-32C7F0E9D8A4}"/>
              </a:ext>
            </a:extLst>
          </p:cNvPr>
          <p:cNvSpPr txBox="1"/>
          <p:nvPr/>
        </p:nvSpPr>
        <p:spPr>
          <a:xfrm>
            <a:off x="7889870" y="1046444"/>
            <a:ext cx="46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3.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환경변수 그룹화 진행</a:t>
            </a:r>
            <a:endParaRPr lang="en-US" altLang="ko-KR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28FBFF9F-FC21-7548-9887-A7DD4D851F70}"/>
              </a:ext>
            </a:extLst>
          </p:cNvPr>
          <p:cNvSpPr/>
          <p:nvPr/>
        </p:nvSpPr>
        <p:spPr>
          <a:xfrm>
            <a:off x="8862393" y="6016071"/>
            <a:ext cx="2582084" cy="230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Green_score </a:t>
            </a:r>
            <a:r>
              <a:rPr kumimoji="1" lang="ko-KR" altLang="en-US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분포도</a:t>
            </a:r>
            <a:endParaRPr kumimoji="1" lang="ko-Kore-KR" altLang="en-US" sz="12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9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1E4D4A0-CFDB-DA46-9571-2BACC3354F75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전처리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565E2AD4-5293-F141-BACE-0759B467695D}"/>
              </a:ext>
            </a:extLst>
          </p:cNvPr>
          <p:cNvSpPr/>
          <p:nvPr/>
        </p:nvSpPr>
        <p:spPr>
          <a:xfrm>
            <a:off x="359852" y="969870"/>
            <a:ext cx="1753154" cy="52529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상관 분석</a:t>
            </a:r>
            <a:endParaRPr kumimoji="1" lang="en-US" altLang="ko-KR" b="1" dirty="0">
              <a:solidFill>
                <a:schemeClr val="tx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67693-D626-324D-91D6-F615481BE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69" y="1805154"/>
            <a:ext cx="10441462" cy="4082976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FBCE859-E5C8-6444-9FC9-BECCEEC552A9}"/>
              </a:ext>
            </a:extLst>
          </p:cNvPr>
          <p:cNvSpPr/>
          <p:nvPr/>
        </p:nvSpPr>
        <p:spPr>
          <a:xfrm>
            <a:off x="2478589" y="1535281"/>
            <a:ext cx="7234822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Green score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와 환경변수들의 상관관계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3C34A-FC82-5344-8588-99315B0F5D06}"/>
              </a:ext>
            </a:extLst>
          </p:cNvPr>
          <p:cNvSpPr txBox="1"/>
          <p:nvPr/>
        </p:nvSpPr>
        <p:spPr>
          <a:xfrm>
            <a:off x="728146" y="6013450"/>
            <a:ext cx="110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Green score </a:t>
            </a:r>
            <a:r>
              <a:rPr kumimoji="1" lang="ko-Kore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와</a:t>
            </a:r>
            <a:r>
              <a:rPr kumimoji="1"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환경변수 사이 상관관계가 높은 변수 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전체 금액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전체 건수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축산업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자동차 유지비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농수산물 등 존재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52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E36B24E-915B-D84F-878A-9B708EF3DBC7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전처리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7D9A3FD-E342-4449-8E3D-BF64429E7522}"/>
              </a:ext>
            </a:extLst>
          </p:cNvPr>
          <p:cNvSpPr/>
          <p:nvPr/>
        </p:nvSpPr>
        <p:spPr>
          <a:xfrm>
            <a:off x="359852" y="969870"/>
            <a:ext cx="4076224" cy="6457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모델 학습 시 사용할 최종 </a:t>
            </a:r>
            <a:r>
              <a:rPr kumimoji="1" lang="en-US" altLang="ko-KR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feature </a:t>
            </a:r>
            <a:r>
              <a:rPr kumimoji="1" lang="ko-KR" altLang="en-US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선택</a:t>
            </a:r>
            <a:endParaRPr kumimoji="1" lang="en-US" altLang="ko-KR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CE35C-0BF0-A54A-9DF3-71A8636F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82" y="2217935"/>
            <a:ext cx="9078098" cy="4035903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ED9B979-6CB2-5645-BBDA-E8118FE37C17}"/>
              </a:ext>
            </a:extLst>
          </p:cNvPr>
          <p:cNvSpPr/>
          <p:nvPr/>
        </p:nvSpPr>
        <p:spPr>
          <a:xfrm>
            <a:off x="1661183" y="1893067"/>
            <a:ext cx="9078098" cy="32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모델 학습 시 이용하는 최종 컬럼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9AB253-D2FD-DC47-8065-3E45AD59790F}"/>
              </a:ext>
            </a:extLst>
          </p:cNvPr>
          <p:cNvSpPr/>
          <p:nvPr/>
        </p:nvSpPr>
        <p:spPr>
          <a:xfrm>
            <a:off x="3459892" y="2217935"/>
            <a:ext cx="5449330" cy="40359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5B0719C-DA2B-084E-850B-BCB659B1A6CD}"/>
              </a:ext>
            </a:extLst>
          </p:cNvPr>
          <p:cNvSpPr/>
          <p:nvPr/>
        </p:nvSpPr>
        <p:spPr>
          <a:xfrm>
            <a:off x="4996878" y="6091404"/>
            <a:ext cx="2375358" cy="32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환경 변수 컬럼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261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36C9568-1ADF-5744-828B-B33E803DFE32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분석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BA4921D-2E5F-B243-B294-4D811D71049B}"/>
              </a:ext>
            </a:extLst>
          </p:cNvPr>
          <p:cNvSpPr/>
          <p:nvPr/>
        </p:nvSpPr>
        <p:spPr>
          <a:xfrm>
            <a:off x="359852" y="969869"/>
            <a:ext cx="4916236" cy="8955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산점도</a:t>
            </a:r>
            <a:endParaRPr kumimoji="1" lang="en-US" altLang="ko-KR" b="1" dirty="0">
              <a:solidFill>
                <a:schemeClr val="tx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Green_score 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와 환경관련 변수들의 분포 파악</a:t>
            </a:r>
            <a:endParaRPr kumimoji="1" lang="en-US" altLang="ko-KR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BEE032-8133-5045-A3EC-84F20214C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2" t="3110"/>
          <a:stretch/>
        </p:blipFill>
        <p:spPr>
          <a:xfrm>
            <a:off x="457200" y="2185416"/>
            <a:ext cx="3077444" cy="2057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F96107-4E5B-F743-A864-C79CB65BD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" t="1555" r="-522" b="1555"/>
          <a:stretch/>
        </p:blipFill>
        <p:spPr>
          <a:xfrm>
            <a:off x="3689035" y="2185416"/>
            <a:ext cx="3077444" cy="2057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0E2417-3066-D64C-8014-7188CFC771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1" t="1668" r="-1" b="-2617"/>
          <a:stretch/>
        </p:blipFill>
        <p:spPr>
          <a:xfrm>
            <a:off x="437036" y="4396389"/>
            <a:ext cx="3077444" cy="21234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BA039C-6C2B-7A45-989B-6BD5579571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5"/>
          <a:stretch/>
        </p:blipFill>
        <p:spPr>
          <a:xfrm>
            <a:off x="3647744" y="4334257"/>
            <a:ext cx="3098571" cy="2185572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E49756-038A-2448-B9FB-111ECEB9D720}"/>
              </a:ext>
            </a:extLst>
          </p:cNvPr>
          <p:cNvSpPr/>
          <p:nvPr/>
        </p:nvSpPr>
        <p:spPr>
          <a:xfrm>
            <a:off x="704880" y="1960118"/>
            <a:ext cx="2582084" cy="230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중고용품점과 </a:t>
            </a:r>
            <a:r>
              <a:rPr kumimoji="1" lang="en-US" altLang="ko-KR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green_score</a:t>
            </a:r>
            <a:r>
              <a:rPr kumimoji="1" lang="ko-KR" altLang="en-US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산점도</a:t>
            </a:r>
            <a:endParaRPr kumimoji="1" lang="ko-Kore-KR" altLang="en-US" sz="12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553A50D-3E91-B548-906A-EC6E1E57A9F2}"/>
              </a:ext>
            </a:extLst>
          </p:cNvPr>
          <p:cNvSpPr/>
          <p:nvPr/>
        </p:nvSpPr>
        <p:spPr>
          <a:xfrm>
            <a:off x="3985046" y="1982373"/>
            <a:ext cx="2582084" cy="230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자전거와 </a:t>
            </a:r>
            <a:r>
              <a:rPr kumimoji="1" lang="en-US" altLang="ko-KR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green_score</a:t>
            </a:r>
            <a:r>
              <a:rPr kumimoji="1" lang="ko-KR" altLang="en-US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산점도</a:t>
            </a:r>
            <a:endParaRPr kumimoji="1" lang="ko-Kore-KR" altLang="en-US" sz="12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C90B933-4752-9B44-9676-242A2E4B3001}"/>
              </a:ext>
            </a:extLst>
          </p:cNvPr>
          <p:cNvSpPr/>
          <p:nvPr/>
        </p:nvSpPr>
        <p:spPr>
          <a:xfrm>
            <a:off x="704880" y="4204365"/>
            <a:ext cx="2582084" cy="230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축산업과 </a:t>
            </a:r>
            <a:r>
              <a:rPr kumimoji="1" lang="en-US" altLang="ko-KR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green_score</a:t>
            </a:r>
            <a:r>
              <a:rPr kumimoji="1" lang="ko-KR" altLang="en-US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산점도</a:t>
            </a:r>
            <a:endParaRPr kumimoji="1" lang="ko-Kore-KR" altLang="en-US" sz="12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1EEB72D-A908-874E-9FDC-52E9CE592245}"/>
              </a:ext>
            </a:extLst>
          </p:cNvPr>
          <p:cNvSpPr/>
          <p:nvPr/>
        </p:nvSpPr>
        <p:spPr>
          <a:xfrm>
            <a:off x="3985046" y="4181759"/>
            <a:ext cx="2582084" cy="230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자동차와 </a:t>
            </a:r>
            <a:r>
              <a:rPr kumimoji="1" lang="en-US" altLang="ko-KR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green_score</a:t>
            </a:r>
            <a:r>
              <a:rPr kumimoji="1" lang="ko-KR" altLang="en-US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산점도</a:t>
            </a:r>
            <a:endParaRPr kumimoji="1" lang="ko-Kore-KR" altLang="en-US" sz="12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E003B4-9F15-9F42-8ABD-94028988D20F}"/>
              </a:ext>
            </a:extLst>
          </p:cNvPr>
          <p:cNvGrpSpPr/>
          <p:nvPr/>
        </p:nvGrpSpPr>
        <p:grpSpPr>
          <a:xfrm rot="16200000">
            <a:off x="6938306" y="2940371"/>
            <a:ext cx="512618" cy="547490"/>
            <a:chOff x="9645834" y="3969174"/>
            <a:chExt cx="512618" cy="54749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C09AA65-760B-AD43-B58F-F24845402C15}"/>
                </a:ext>
              </a:extLst>
            </p:cNvPr>
            <p:cNvSpPr/>
            <p:nvPr/>
          </p:nvSpPr>
          <p:spPr>
            <a:xfrm>
              <a:off x="9645834" y="3969174"/>
              <a:ext cx="512618" cy="5474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오른쪽 화살표[R] 16">
              <a:extLst>
                <a:ext uri="{FF2B5EF4-FFF2-40B4-BE49-F238E27FC236}">
                  <a16:creationId xmlns:a16="http://schemas.microsoft.com/office/drawing/2014/main" id="{A8FCF49F-3A5D-9444-9BF2-F78FB9F22859}"/>
                </a:ext>
              </a:extLst>
            </p:cNvPr>
            <p:cNvSpPr/>
            <p:nvPr/>
          </p:nvSpPr>
          <p:spPr>
            <a:xfrm rot="5400000">
              <a:off x="9726672" y="3989167"/>
              <a:ext cx="350942" cy="51261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0BCAB17-E018-5440-AAD5-257EA9F73A0F}"/>
              </a:ext>
            </a:extLst>
          </p:cNvPr>
          <p:cNvGrpSpPr/>
          <p:nvPr/>
        </p:nvGrpSpPr>
        <p:grpSpPr>
          <a:xfrm rot="16200000">
            <a:off x="6938306" y="4832981"/>
            <a:ext cx="512618" cy="547490"/>
            <a:chOff x="9645834" y="3969174"/>
            <a:chExt cx="512618" cy="54749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A9334ED-2FB0-2149-8656-BC49421BA2F3}"/>
                </a:ext>
              </a:extLst>
            </p:cNvPr>
            <p:cNvSpPr/>
            <p:nvPr/>
          </p:nvSpPr>
          <p:spPr>
            <a:xfrm>
              <a:off x="9645834" y="3969174"/>
              <a:ext cx="512618" cy="5474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오른쪽 화살표[R] 19">
              <a:extLst>
                <a:ext uri="{FF2B5EF4-FFF2-40B4-BE49-F238E27FC236}">
                  <a16:creationId xmlns:a16="http://schemas.microsoft.com/office/drawing/2014/main" id="{16B5E7FE-AFB4-D845-8DFF-2BDB1193988D}"/>
                </a:ext>
              </a:extLst>
            </p:cNvPr>
            <p:cNvSpPr/>
            <p:nvPr/>
          </p:nvSpPr>
          <p:spPr>
            <a:xfrm rot="5400000">
              <a:off x="9726672" y="3989167"/>
              <a:ext cx="350942" cy="51261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A9B623F-01AD-4342-948F-697ADF5FDF22}"/>
              </a:ext>
            </a:extLst>
          </p:cNvPr>
          <p:cNvSpPr txBox="1"/>
          <p:nvPr/>
        </p:nvSpPr>
        <p:spPr>
          <a:xfrm>
            <a:off x="6683898" y="2684108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긍정적</a:t>
            </a:r>
            <a:r>
              <a:rPr kumimoji="1"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요인</a:t>
            </a:r>
            <a:endParaRPr kumimoji="1" lang="ko-Kore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3B742-5C6B-4B4E-B219-57D39E961115}"/>
              </a:ext>
            </a:extLst>
          </p:cNvPr>
          <p:cNvSpPr txBox="1"/>
          <p:nvPr/>
        </p:nvSpPr>
        <p:spPr>
          <a:xfrm>
            <a:off x="6683897" y="4587619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부정적</a:t>
            </a:r>
            <a:r>
              <a:rPr kumimoji="1"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요인</a:t>
            </a:r>
            <a:endParaRPr kumimoji="1" lang="ko-Kore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9C69EAB-9326-5544-87DB-A0CFC8C07AB6}"/>
              </a:ext>
            </a:extLst>
          </p:cNvPr>
          <p:cNvSpPr/>
          <p:nvPr/>
        </p:nvSpPr>
        <p:spPr>
          <a:xfrm>
            <a:off x="7762305" y="2057827"/>
            <a:ext cx="3957745" cy="40873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긍정적요인들과 부정적요인들의 패턴을 파악할 수 있다</a:t>
            </a:r>
            <a:endParaRPr kumimoji="1" lang="en-US" altLang="ko-KR" sz="16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긍정적 요인 </a:t>
            </a:r>
            <a:r>
              <a:rPr kumimoji="1" lang="en-US" altLang="ko-KR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score </a:t>
            </a:r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값 </a:t>
            </a:r>
            <a:r>
              <a:rPr kumimoji="1" lang="en-US" altLang="ko-KR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0</a:t>
            </a:r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을 제외하여 오른쪽 상단 분포</a:t>
            </a:r>
            <a:endParaRPr kumimoji="1" lang="en-US" altLang="ko-KR" sz="16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kumimoji="1" lang="en-US" altLang="ko-KR" sz="1600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-</a:t>
            </a:r>
            <a:r>
              <a:rPr kumimoji="1" lang="ko-KR" altLang="en-US" sz="1600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 부정적 요인 </a:t>
            </a:r>
            <a:r>
              <a:rPr kumimoji="1" lang="en-US" altLang="ko-KR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score </a:t>
            </a:r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값 </a:t>
            </a:r>
            <a:r>
              <a:rPr kumimoji="1" lang="en-US" altLang="ko-KR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0</a:t>
            </a:r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을 제외하여 왼쪽 상단 분포</a:t>
            </a:r>
            <a:endParaRPr kumimoji="1" lang="en-US" altLang="ko-KR" sz="16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endParaRPr kumimoji="1" lang="en-US" altLang="ko-KR" sz="16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분포의 형태가 </a:t>
            </a:r>
            <a:r>
              <a:rPr kumimoji="1" lang="ko-KR" altLang="en-US" sz="1600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선형 분포가 아니므로 이를 고려하여 모델 선택 진행</a:t>
            </a:r>
            <a:endParaRPr kumimoji="1" lang="en-US" altLang="ko-KR" sz="1600" b="1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31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96490D2-CFA8-A841-83AE-07714A69A133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예측 모델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211A4FD-074B-BB48-8E84-F1369584A2F2}"/>
              </a:ext>
            </a:extLst>
          </p:cNvPr>
          <p:cNvSpPr/>
          <p:nvPr/>
        </p:nvSpPr>
        <p:spPr>
          <a:xfrm>
            <a:off x="359851" y="969869"/>
            <a:ext cx="7153057" cy="14767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의사결정트리 </a:t>
            </a:r>
            <a:r>
              <a:rPr kumimoji="1" lang="en-US" altLang="ko-KR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(DecisionTreeClassifier)</a:t>
            </a:r>
          </a:p>
          <a:p>
            <a:endParaRPr kumimoji="1" lang="en-US" altLang="ko-KR" sz="1200" b="1" dirty="0">
              <a:solidFill>
                <a:schemeClr val="tx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의사결정나무는 </a:t>
            </a:r>
            <a:r>
              <a:rPr kumimoji="1" lang="ko-KR" altLang="en-US" sz="14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설명 변수</a:t>
            </a:r>
            <a:r>
              <a:rPr kumimoji="1" lang="en-US" altLang="ko-KR" sz="14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(x) </a:t>
            </a:r>
            <a:r>
              <a:rPr kumimoji="1" lang="ko-KR" altLang="en-US" sz="14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간의 관계나 척도에 따라 목표 변수</a:t>
            </a:r>
            <a:r>
              <a:rPr kumimoji="1" lang="en-US" altLang="ko-KR" sz="14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(Y)</a:t>
            </a:r>
            <a:r>
              <a:rPr kumimoji="1" lang="ko-KR" altLang="en-US" sz="14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 예측하거나 분류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하는  </a:t>
            </a:r>
            <a:endParaRPr kumimoji="1" lang="en-US" altLang="ko-KR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문제에 활용되는 나무 구조의 모델</a:t>
            </a:r>
            <a:endParaRPr kumimoji="1" lang="en-US" altLang="ko-KR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설명변수의 관측값을 모델에 입력해 목표변수를 분류하거나 예측하는 </a:t>
            </a:r>
            <a:r>
              <a:rPr kumimoji="1" lang="ko-KR" altLang="en-US" sz="14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지도학습 기반의 방법론 </a:t>
            </a:r>
            <a:r>
              <a:rPr kumimoji="1" lang="en-US" altLang="ko-KR" sz="14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1CF1F9-6965-C241-B07F-324E4FBEB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2" y="3241064"/>
            <a:ext cx="7153057" cy="16415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E328B5-B8FD-D14F-B809-4B11F7AC7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2" y="4882581"/>
            <a:ext cx="7153057" cy="1189125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DCD05A0-606E-0E4A-94F5-81F6C5BCD2BC}"/>
              </a:ext>
            </a:extLst>
          </p:cNvPr>
          <p:cNvSpPr/>
          <p:nvPr/>
        </p:nvSpPr>
        <p:spPr>
          <a:xfrm>
            <a:off x="359851" y="2916196"/>
            <a:ext cx="7153057" cy="32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의사결정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트리 학습 코드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C57EC3-076C-254A-9BC8-3B3A3FC0BDBF}"/>
              </a:ext>
            </a:extLst>
          </p:cNvPr>
          <p:cNvSpPr txBox="1"/>
          <p:nvPr/>
        </p:nvSpPr>
        <p:spPr>
          <a:xfrm>
            <a:off x="7685903" y="3429000"/>
            <a:ext cx="3274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LabelEncoder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 이용하여 의사 결정 트리에 </a:t>
            </a:r>
            <a:r>
              <a:rPr kumimoji="1" lang="ko-KR" altLang="en-US" dirty="0">
                <a:solidFill>
                  <a:srgbClr val="0432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학습시킬 수 있는 데이터로 형태 변환</a:t>
            </a:r>
            <a:endParaRPr kumimoji="1" lang="ko-Kore-KR" altLang="en-US" dirty="0">
              <a:solidFill>
                <a:srgbClr val="0432FF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BD59D7-13DE-FC40-8EDC-F68A68BB9D32}"/>
              </a:ext>
            </a:extLst>
          </p:cNvPr>
          <p:cNvSpPr txBox="1"/>
          <p:nvPr/>
        </p:nvSpPr>
        <p:spPr>
          <a:xfrm>
            <a:off x="7685902" y="5117599"/>
            <a:ext cx="435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예측 정확도 </a:t>
            </a:r>
            <a:r>
              <a:rPr kumimoji="1" lang="en-US" altLang="ko-KR" sz="20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(accuracy)</a:t>
            </a:r>
          </a:p>
          <a:p>
            <a:r>
              <a:rPr kumimoji="1" lang="en-US" altLang="ko-KR" sz="2800" b="1" dirty="0">
                <a:solidFill>
                  <a:srgbClr val="0432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:0.9703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0A040-1F94-2845-9309-DE9AB8ACF113}"/>
              </a:ext>
            </a:extLst>
          </p:cNvPr>
          <p:cNvSpPr txBox="1"/>
          <p:nvPr/>
        </p:nvSpPr>
        <p:spPr>
          <a:xfrm>
            <a:off x="7685901" y="4409713"/>
            <a:ext cx="3274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주어진</a:t>
            </a: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데이터 중 총 </a:t>
            </a:r>
            <a:r>
              <a:rPr kumimoji="1" lang="en-US" altLang="ko-KR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30</a:t>
            </a:r>
            <a:r>
              <a:rPr kumimoji="1"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만건을 활용하여 데이터 학습 진행</a:t>
            </a:r>
            <a:endParaRPr kumimoji="1" lang="ko-Kore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0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96490D2-CFA8-A841-83AE-07714A69A133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예측 모델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211A4FD-074B-BB48-8E84-F1369584A2F2}"/>
              </a:ext>
            </a:extLst>
          </p:cNvPr>
          <p:cNvSpPr/>
          <p:nvPr/>
        </p:nvSpPr>
        <p:spPr>
          <a:xfrm>
            <a:off x="359852" y="969869"/>
            <a:ext cx="4010980" cy="5206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의사결정트리 </a:t>
            </a:r>
            <a:r>
              <a:rPr kumimoji="1" lang="en-US" altLang="ko-KR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(DecisionTreeClassifier)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5A4600-5A7C-344D-B816-C48D7E394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4" t="801" r="1302" b="35528"/>
          <a:stretch/>
        </p:blipFill>
        <p:spPr>
          <a:xfrm>
            <a:off x="753540" y="1953746"/>
            <a:ext cx="3223606" cy="46073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531988-3991-A24C-95C9-782EFACE3D98}"/>
              </a:ext>
            </a:extLst>
          </p:cNvPr>
          <p:cNvSpPr/>
          <p:nvPr/>
        </p:nvSpPr>
        <p:spPr>
          <a:xfrm>
            <a:off x="2631989" y="1953746"/>
            <a:ext cx="1345157" cy="46073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8002F-EA4B-8143-932D-CA35D5DCA7C9}"/>
              </a:ext>
            </a:extLst>
          </p:cNvPr>
          <p:cNvSpPr txBox="1"/>
          <p:nvPr/>
        </p:nvSpPr>
        <p:spPr>
          <a:xfrm>
            <a:off x="2637302" y="3980399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예측</a:t>
            </a:r>
            <a:r>
              <a:rPr kumimoji="1" lang="ko-KR" altLang="en-US" sz="1200" b="1" dirty="0"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데이터</a:t>
            </a:r>
            <a:endParaRPr kumimoji="1" lang="ko-Kore-KR" altLang="en-US" sz="1200" b="1" dirty="0"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8862269-FFD3-B046-8ED8-40ECC382FA3E}"/>
              </a:ext>
            </a:extLst>
          </p:cNvPr>
          <p:cNvSpPr/>
          <p:nvPr/>
        </p:nvSpPr>
        <p:spPr>
          <a:xfrm>
            <a:off x="4484196" y="1628878"/>
            <a:ext cx="6809879" cy="32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의사결정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트리 모델 성능 평가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CFF184-B33A-9B4B-8FDF-9C2A99533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46"/>
          <a:stretch/>
        </p:blipFill>
        <p:spPr>
          <a:xfrm>
            <a:off x="4596713" y="2065187"/>
            <a:ext cx="6697361" cy="9992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115625-02F5-7C4C-ADE6-B07CB5D970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430"/>
          <a:stretch/>
        </p:blipFill>
        <p:spPr>
          <a:xfrm>
            <a:off x="4596713" y="3064477"/>
            <a:ext cx="6697361" cy="730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B4CD7C-90C2-FE4D-9FD5-2F49C0E42BB2}"/>
              </a:ext>
            </a:extLst>
          </p:cNvPr>
          <p:cNvSpPr txBox="1"/>
          <p:nvPr/>
        </p:nvSpPr>
        <p:spPr>
          <a:xfrm>
            <a:off x="4596713" y="3980399"/>
            <a:ext cx="4525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MAE</a:t>
            </a:r>
            <a:r>
              <a:rPr kumimoji="1"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score  </a:t>
            </a:r>
            <a:r>
              <a:rPr kumimoji="1"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 </a:t>
            </a:r>
            <a:r>
              <a:rPr kumimoji="1"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예측값과 실제값의 오차 절댓값의 합 계산</a:t>
            </a:r>
            <a:endParaRPr kumimoji="1"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kumimoji="1" lang="en-US" altLang="ko-KR" dirty="0">
                <a:solidFill>
                  <a:srgbClr val="0432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30.0816</a:t>
            </a:r>
          </a:p>
          <a:p>
            <a:endParaRPr kumimoji="1" lang="en-US" altLang="ko-Kore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ore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K-Fold </a:t>
            </a:r>
            <a:r>
              <a:rPr kumimoji="1" lang="ko-Kore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교차검증별</a:t>
            </a:r>
            <a:r>
              <a:rPr kumimoji="1"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평균 정확도 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kumimoji="1" lang="en-US" altLang="ko-KR" dirty="0">
                <a:solidFill>
                  <a:srgbClr val="0432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0.9706</a:t>
            </a:r>
            <a:endParaRPr kumimoji="1" lang="ko-Kore-KR" altLang="en-US" dirty="0">
              <a:solidFill>
                <a:srgbClr val="0432FF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7E2096D-5310-334C-A6FF-CE5DB0B02E3C}"/>
              </a:ext>
            </a:extLst>
          </p:cNvPr>
          <p:cNvCxnSpPr>
            <a:cxnSpLocks/>
          </p:cNvCxnSpPr>
          <p:nvPr/>
        </p:nvCxnSpPr>
        <p:spPr>
          <a:xfrm>
            <a:off x="3977146" y="5745891"/>
            <a:ext cx="61956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25E9E64-8A03-3E46-9D44-B8708BF03E3E}"/>
              </a:ext>
            </a:extLst>
          </p:cNvPr>
          <p:cNvSpPr/>
          <p:nvPr/>
        </p:nvSpPr>
        <p:spPr>
          <a:xfrm>
            <a:off x="4596713" y="5474051"/>
            <a:ext cx="5152768" cy="6371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6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LabelEncoder</a:t>
            </a:r>
            <a:r>
              <a:rPr kumimoji="1" lang="ko-KR" altLang="en-US" sz="16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 통하여 라벨링 된 </a:t>
            </a:r>
            <a:r>
              <a:rPr kumimoji="1" lang="en-US" altLang="ko-KR" sz="16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green score</a:t>
            </a:r>
            <a:r>
              <a:rPr kumimoji="1" lang="ko-KR" altLang="en-US" sz="16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값 예측 </a:t>
            </a:r>
            <a:endParaRPr kumimoji="1" lang="en-US" altLang="ko-KR" sz="1600" b="1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1908D58-49E0-694C-B9EB-F90A844D647D}"/>
              </a:ext>
            </a:extLst>
          </p:cNvPr>
          <p:cNvSpPr/>
          <p:nvPr/>
        </p:nvSpPr>
        <p:spPr>
          <a:xfrm>
            <a:off x="753540" y="1628878"/>
            <a:ext cx="3223606" cy="32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의사결정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트리 예측 데이터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526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CBD9CEE-1755-D14C-A1AA-303B6CD3930C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예측 모델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936266E-507F-6842-B434-DC962246B652}"/>
              </a:ext>
            </a:extLst>
          </p:cNvPr>
          <p:cNvSpPr/>
          <p:nvPr/>
        </p:nvSpPr>
        <p:spPr>
          <a:xfrm>
            <a:off x="359852" y="969869"/>
            <a:ext cx="7894462" cy="9577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Light GBM</a:t>
            </a:r>
          </a:p>
          <a:p>
            <a:endParaRPr kumimoji="1" lang="en-US" altLang="ko-KR" sz="1200" b="1" dirty="0">
              <a:solidFill>
                <a:schemeClr val="tx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r>
              <a:rPr kumimoji="1" lang="en-US" altLang="ko-KR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Light GBM</a:t>
            </a:r>
            <a:r>
              <a:rPr kumimoji="1" lang="ko-KR" altLang="en-US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은 트리 기반의 학습 알고리즘 </a:t>
            </a:r>
            <a:r>
              <a:rPr kumimoji="1" lang="en-US" altLang="ko-KR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gradient boosting </a:t>
            </a:r>
            <a:r>
              <a:rPr kumimoji="1" lang="ko-KR" altLang="en-US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방식의 프레임워크</a:t>
            </a:r>
            <a:endParaRPr kumimoji="1" lang="en-US" altLang="ko-KR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7A96600-0C66-6248-8A2F-D7F298F95D95}"/>
              </a:ext>
            </a:extLst>
          </p:cNvPr>
          <p:cNvSpPr/>
          <p:nvPr/>
        </p:nvSpPr>
        <p:spPr>
          <a:xfrm>
            <a:off x="359852" y="2187147"/>
            <a:ext cx="7153057" cy="32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Light GBM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학습 코드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18530-1F99-6749-AC2E-053D87C5E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30" y="2589418"/>
            <a:ext cx="6794500" cy="3811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81E07-B420-134E-A90D-407197B32005}"/>
              </a:ext>
            </a:extLst>
          </p:cNvPr>
          <p:cNvSpPr txBox="1"/>
          <p:nvPr/>
        </p:nvSpPr>
        <p:spPr>
          <a:xfrm>
            <a:off x="7333630" y="2844224"/>
            <a:ext cx="46790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LGBRegressor 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모델을 사용하여 모델 학습 진행</a:t>
            </a:r>
            <a:endParaRPr kumimoji="1"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endParaRPr kumimoji="1"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600" dirty="0" err="1">
                <a:solidFill>
                  <a:srgbClr val="0432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green_score</a:t>
            </a:r>
            <a:r>
              <a:rPr kumimoji="1" lang="en-US" altLang="ko-KR" sz="1600" dirty="0">
                <a:solidFill>
                  <a:srgbClr val="0432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1600" dirty="0">
                <a:solidFill>
                  <a:srgbClr val="0432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값을 예측  </a:t>
            </a:r>
            <a:endParaRPr kumimoji="1" lang="ko-Kore-KR" altLang="en-US" sz="1600" dirty="0">
              <a:solidFill>
                <a:srgbClr val="0432FF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96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2379B25-1D94-8746-B2D5-48DFA8120000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예측 모델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91155DB-0AB4-6843-B3F8-BA86219A891F}"/>
              </a:ext>
            </a:extLst>
          </p:cNvPr>
          <p:cNvSpPr/>
          <p:nvPr/>
        </p:nvSpPr>
        <p:spPr>
          <a:xfrm>
            <a:off x="359852" y="969870"/>
            <a:ext cx="1913791" cy="4882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Light GBM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459302-33B7-B942-948C-02F7609A7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6" t="1261"/>
          <a:stretch/>
        </p:blipFill>
        <p:spPr>
          <a:xfrm>
            <a:off x="644400" y="1953746"/>
            <a:ext cx="3332746" cy="44594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E621A3-1621-724C-B808-DD61BCBE63E9}"/>
              </a:ext>
            </a:extLst>
          </p:cNvPr>
          <p:cNvSpPr/>
          <p:nvPr/>
        </p:nvSpPr>
        <p:spPr>
          <a:xfrm>
            <a:off x="2793590" y="1953746"/>
            <a:ext cx="1183556" cy="445941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3DF09A4-BE4D-7D41-B992-862A852102B6}"/>
              </a:ext>
            </a:extLst>
          </p:cNvPr>
          <p:cNvSpPr/>
          <p:nvPr/>
        </p:nvSpPr>
        <p:spPr>
          <a:xfrm>
            <a:off x="4452665" y="1570846"/>
            <a:ext cx="6809879" cy="32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Light GBM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모델 성능 평가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E375DA2-3479-1847-8266-686D28EB3F35}"/>
              </a:ext>
            </a:extLst>
          </p:cNvPr>
          <p:cNvSpPr/>
          <p:nvPr/>
        </p:nvSpPr>
        <p:spPr>
          <a:xfrm>
            <a:off x="753540" y="1570172"/>
            <a:ext cx="3223606" cy="32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Light GBM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예측 데이터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F7E73D-F2EA-1A4F-AB52-B4B44A989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711" y="2227467"/>
            <a:ext cx="3535889" cy="1012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721562-4260-B045-90B2-E1E7A3581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711" y="3240054"/>
            <a:ext cx="3535889" cy="1138773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DBBD17A-96C5-B448-8C7E-4AD45837290F}"/>
              </a:ext>
            </a:extLst>
          </p:cNvPr>
          <p:cNvSpPr/>
          <p:nvPr/>
        </p:nvSpPr>
        <p:spPr>
          <a:xfrm>
            <a:off x="1897073" y="6428754"/>
            <a:ext cx="2976589" cy="3336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실제 </a:t>
            </a:r>
            <a:r>
              <a:rPr kumimoji="1" lang="en-US" altLang="ko-KR" sz="12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Green_score </a:t>
            </a:r>
            <a:r>
              <a:rPr kumimoji="1" lang="ko-KR" altLang="en-US" sz="1200" b="1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값 예측 데이터 결과</a:t>
            </a:r>
            <a:endParaRPr kumimoji="1" lang="en-US" altLang="ko-KR" sz="1200" b="1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69946-7560-C345-B497-E911D5530720}"/>
              </a:ext>
            </a:extLst>
          </p:cNvPr>
          <p:cNvSpPr txBox="1"/>
          <p:nvPr/>
        </p:nvSpPr>
        <p:spPr>
          <a:xfrm>
            <a:off x="8113283" y="4978700"/>
            <a:ext cx="33327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RMSE</a:t>
            </a:r>
            <a:r>
              <a:rPr kumimoji="1" lang="ko-KR" altLang="en-US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score  </a:t>
            </a:r>
            <a:r>
              <a:rPr kumimoji="1"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 </a:t>
            </a:r>
            <a:r>
              <a:rPr kumimoji="1"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예측값과 실제값의 오차 제곱값 ** </a:t>
            </a:r>
            <a:r>
              <a:rPr kumimoji="1"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0.5</a:t>
            </a:r>
            <a:endParaRPr kumimoji="1"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</a:p>
          <a:p>
            <a:r>
              <a:rPr kumimoji="1" lang="en-US" altLang="ko-KR" dirty="0">
                <a:solidFill>
                  <a:srgbClr val="0432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0.103</a:t>
            </a:r>
            <a:r>
              <a:rPr kumimoji="1" lang="ko-KR" altLang="en-US" dirty="0">
                <a:solidFill>
                  <a:srgbClr val="0432FF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kumimoji="1"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0</a:t>
            </a:r>
            <a:r>
              <a:rPr kumimoji="1"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에 근접할 수록 성능이 좋음 </a:t>
            </a:r>
            <a:r>
              <a:rPr kumimoji="1"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endParaRPr kumimoji="1" lang="en-US" altLang="ko-KR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C6F966-53FD-1444-8D06-4C95332DC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963" y="2101343"/>
            <a:ext cx="3332745" cy="3890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711A72-B377-A24F-9B40-6AB4C7B807A4}"/>
              </a:ext>
            </a:extLst>
          </p:cNvPr>
          <p:cNvSpPr txBox="1"/>
          <p:nvPr/>
        </p:nvSpPr>
        <p:spPr>
          <a:xfrm>
            <a:off x="4452665" y="5991349"/>
            <a:ext cx="3660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자전거</a:t>
            </a:r>
            <a:r>
              <a:rPr kumimoji="1" lang="en-US" altLang="ko-KR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축산업</a:t>
            </a:r>
            <a:r>
              <a:rPr kumimoji="1" lang="en-US" altLang="ko-KR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중고품 판매점</a:t>
            </a:r>
            <a:r>
              <a:rPr kumimoji="1" lang="en-US" altLang="ko-KR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연료</a:t>
            </a:r>
            <a:r>
              <a:rPr kumimoji="1" lang="en-US" altLang="ko-KR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가스비</a:t>
            </a:r>
            <a:r>
              <a:rPr kumimoji="1" lang="en-US" altLang="ko-KR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 sz="1400" b="1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수제 용품 순으로 중요도가 높음 </a:t>
            </a:r>
            <a:endParaRPr kumimoji="1" lang="en-US" altLang="ko-KR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840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900B356-D86E-FB40-A828-18B6B440118E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예측 모델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09E338B-EBCD-AC40-8D32-A6A1E42C6EE8}"/>
              </a:ext>
            </a:extLst>
          </p:cNvPr>
          <p:cNvSpPr/>
          <p:nvPr/>
        </p:nvSpPr>
        <p:spPr>
          <a:xfrm>
            <a:off x="359852" y="969870"/>
            <a:ext cx="1913791" cy="4882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모델 선택</a:t>
            </a:r>
            <a:endParaRPr kumimoji="1" lang="en-US" altLang="ko-KR" b="1" dirty="0">
              <a:solidFill>
                <a:schemeClr val="tx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53076F66-B2A8-4D46-8782-A359CCFF8980}"/>
              </a:ext>
            </a:extLst>
          </p:cNvPr>
          <p:cNvSpPr/>
          <p:nvPr/>
        </p:nvSpPr>
        <p:spPr>
          <a:xfrm>
            <a:off x="3632887" y="1606378"/>
            <a:ext cx="5310006" cy="2137719"/>
          </a:xfrm>
          <a:prstGeom prst="bracketPair">
            <a:avLst/>
          </a:prstGeom>
          <a:ln w="444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2AD41-67C5-A044-B0D9-B40DF6EA938E}"/>
              </a:ext>
            </a:extLst>
          </p:cNvPr>
          <p:cNvSpPr txBox="1"/>
          <p:nvPr/>
        </p:nvSpPr>
        <p:spPr>
          <a:xfrm>
            <a:off x="3451945" y="1994640"/>
            <a:ext cx="5671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Light GBM</a:t>
            </a:r>
          </a:p>
          <a:p>
            <a:pPr algn="ctr"/>
            <a:endParaRPr kumimoji="1" lang="en-US" altLang="ko-KR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kumimoji="1" lang="en-US" altLang="ko-KR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(</a:t>
            </a:r>
            <a:r>
              <a:rPr lang="en" altLang="ko-Kore-KR" sz="24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Light Gradient Boosting Machin</a:t>
            </a:r>
            <a:r>
              <a:rPr lang="en-US" altLang="ko-Kore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kumimoji="1" lang="en-US" altLang="ko-KR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 </a:t>
            </a:r>
            <a:r>
              <a:rPr kumimoji="1" lang="ko-KR" altLang="en-US" sz="24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선택 </a:t>
            </a:r>
            <a:endParaRPr kumimoji="1" lang="ko-Kore-KR" altLang="en-US" sz="24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96D73A03-F572-7643-80D6-368CDCDA5D6C}"/>
              </a:ext>
            </a:extLst>
          </p:cNvPr>
          <p:cNvSpPr/>
          <p:nvPr/>
        </p:nvSpPr>
        <p:spPr>
          <a:xfrm>
            <a:off x="5595910" y="3938711"/>
            <a:ext cx="1383957" cy="1000898"/>
          </a:xfrm>
          <a:prstGeom prst="downArrow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40000"/>
                  <a:lumOff val="6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22078B-4CE9-B946-88F0-36CF1366944A}"/>
              </a:ext>
            </a:extLst>
          </p:cNvPr>
          <p:cNvSpPr/>
          <p:nvPr/>
        </p:nvSpPr>
        <p:spPr>
          <a:xfrm>
            <a:off x="1138586" y="5041682"/>
            <a:ext cx="10298604" cy="1482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9BD44-9B0E-2740-83FC-D7592AA4E59D}"/>
              </a:ext>
            </a:extLst>
          </p:cNvPr>
          <p:cNvSpPr txBox="1"/>
          <p:nvPr/>
        </p:nvSpPr>
        <p:spPr>
          <a:xfrm>
            <a:off x="2045237" y="5444533"/>
            <a:ext cx="88006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effectLst>
                  <a:glow rad="508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선택</a:t>
            </a:r>
            <a:r>
              <a:rPr kumimoji="1" lang="ko-KR" altLang="en-US" sz="2000" dirty="0">
                <a:effectLst>
                  <a:glow rad="508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이유 </a:t>
            </a:r>
            <a:r>
              <a:rPr kumimoji="1" lang="en-US" altLang="ko-KR" dirty="0">
                <a:effectLst>
                  <a:glow rad="508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</a:t>
            </a:r>
            <a:r>
              <a:rPr kumimoji="1" lang="ko-KR" altLang="en-US" dirty="0">
                <a:effectLst>
                  <a:glow rad="508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결정 트리 선택 시 과적합 발생하여 예측 성능 저하의 우려가 있어 결정 트리의 단점을 보완한 부스팅 기반 모델 </a:t>
            </a:r>
            <a:r>
              <a:rPr kumimoji="1" lang="en-US" altLang="ko-KR" dirty="0">
                <a:effectLst>
                  <a:glow rad="508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Light GBM</a:t>
            </a:r>
            <a:r>
              <a:rPr kumimoji="1" lang="ko-KR" altLang="en-US" dirty="0">
                <a:effectLst>
                  <a:glow rad="508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선택하여 사용 </a:t>
            </a:r>
            <a:endParaRPr kumimoji="1" lang="ko-Kore-KR" altLang="en-US" dirty="0">
              <a:effectLst>
                <a:glow rad="508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190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5632AEE-33A0-754A-BFA1-458B6020EFE1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서비스 구현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7684F-FC2D-7C4C-AB9C-C629F2F4C238}"/>
              </a:ext>
            </a:extLst>
          </p:cNvPr>
          <p:cNvSpPr txBox="1"/>
          <p:nvPr/>
        </p:nvSpPr>
        <p:spPr>
          <a:xfrm>
            <a:off x="1891002" y="929719"/>
            <a:ext cx="862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사용자의</a:t>
            </a:r>
            <a:r>
              <a:rPr kumimoji="1" lang="ko-KR" altLang="en-US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소비데이터를 바탕으로 예측한 </a:t>
            </a:r>
            <a:r>
              <a:rPr kumimoji="1" lang="en-US" altLang="ko-KR" sz="20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Green Score </a:t>
            </a:r>
            <a:r>
              <a:rPr kumimoji="1" lang="ko-KR" altLang="en-US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를 통해 </a:t>
            </a:r>
            <a:r>
              <a:rPr kumimoji="1" lang="ko-KR" altLang="en-US" sz="20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신</a:t>
            </a:r>
            <a:r>
              <a:rPr kumimoji="1" lang="en-US" altLang="ko-KR" sz="20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.</a:t>
            </a:r>
            <a:r>
              <a:rPr kumimoji="1" lang="ko-KR" altLang="en-US" sz="20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콩 그린카드</a:t>
            </a:r>
            <a:r>
              <a:rPr kumimoji="1" lang="ko-KR" altLang="en-US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기획</a:t>
            </a:r>
            <a:endParaRPr kumimoji="1" lang="ko-Kore-KR" altLang="en-US" sz="20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B0F0C7F-E10E-3B41-A8F5-E932EBA54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4" y="1663494"/>
            <a:ext cx="7119839" cy="48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7BDF441-2D26-0441-8C2A-362837A2B171}"/>
              </a:ext>
            </a:extLst>
          </p:cNvPr>
          <p:cNvCxnSpPr/>
          <p:nvPr/>
        </p:nvCxnSpPr>
        <p:spPr>
          <a:xfrm>
            <a:off x="8021389" y="2218700"/>
            <a:ext cx="630194" cy="0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FA663A7-A99F-5846-B4DF-CBC81A90EDB0}"/>
              </a:ext>
            </a:extLst>
          </p:cNvPr>
          <p:cNvSpPr/>
          <p:nvPr/>
        </p:nvSpPr>
        <p:spPr>
          <a:xfrm>
            <a:off x="8470969" y="1663494"/>
            <a:ext cx="3484605" cy="46944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50800" dir="5400000" algn="ctr" rotWithShape="0">
              <a:schemeClr val="accent6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신</a:t>
            </a:r>
            <a:r>
              <a:rPr kumimoji="1" lang="en-US" altLang="ko-KR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.</a:t>
            </a:r>
            <a:r>
              <a:rPr kumimoji="1" lang="ko-KR" altLang="en-US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콩</a:t>
            </a:r>
            <a:r>
              <a:rPr kumimoji="1" lang="en-US" altLang="ko-KR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.</a:t>
            </a:r>
            <a:r>
              <a:rPr kumimoji="1" lang="ko-KR" altLang="en-US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해 할인 및 제휴 혜택</a:t>
            </a:r>
            <a:endParaRPr kumimoji="1" lang="en-US" altLang="ko-KR" b="1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endParaRPr kumimoji="1" lang="en-US" altLang="ko-KR" b="1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자전거</a:t>
            </a:r>
            <a:r>
              <a:rPr kumimoji="1" lang="en-US" altLang="ko-KR" sz="1600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/</a:t>
            </a:r>
            <a:r>
              <a:rPr kumimoji="1" lang="ko-KR" altLang="en-US" sz="1600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대중교통 </a:t>
            </a:r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이용 시 할인 및 적립</a:t>
            </a:r>
            <a:endParaRPr kumimoji="1" lang="en-US" altLang="ko-KR" sz="16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6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중고거래</a:t>
            </a:r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시 할인 및 적립</a:t>
            </a:r>
            <a:endParaRPr kumimoji="1" lang="en-US" altLang="ko-KR" sz="16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6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MZ</a:t>
            </a:r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세대들을 위한 </a:t>
            </a:r>
            <a:r>
              <a:rPr kumimoji="1" lang="ko-KR" altLang="en-US" sz="1600" b="1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심리테스트</a:t>
            </a:r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를 통하여 </a:t>
            </a:r>
            <a:r>
              <a:rPr kumimoji="1" lang="ko-KR" altLang="en-US" sz="1600" b="1" dirty="0">
                <a:solidFill>
                  <a:schemeClr val="accent6">
                    <a:lumMod val="75000"/>
                  </a:schemeClr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맞춤형 그린카드 추천 </a:t>
            </a:r>
            <a:endParaRPr kumimoji="1" lang="en-US" altLang="ko-KR" sz="1600" b="1" dirty="0">
              <a:solidFill>
                <a:schemeClr val="accent6">
                  <a:lumMod val="75000"/>
                </a:schemeClr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6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탄소를 절감하는 친환경 소비를 할 시 일정 금액당 </a:t>
            </a:r>
            <a:r>
              <a:rPr kumimoji="1" lang="ko-KR" altLang="en-US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콩이 쌓여서 제휴한 슬로우 패션기업의 </a:t>
            </a:r>
            <a:endParaRPr kumimoji="1" lang="en-US" altLang="ko-KR" sz="1600" b="1" dirty="0">
              <a:solidFill>
                <a:schemeClr val="accent6">
                  <a:lumMod val="7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r>
              <a:rPr kumimoji="1" lang="ko-KR" altLang="en-US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    상품권 지급</a:t>
            </a:r>
            <a:endParaRPr kumimoji="1" lang="en-US" altLang="ko-KR" sz="1600" b="1" dirty="0">
              <a:solidFill>
                <a:schemeClr val="accent6">
                  <a:lumMod val="7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056FBF8-E46B-A74A-B65E-BEDC1256C869}"/>
              </a:ext>
            </a:extLst>
          </p:cNvPr>
          <p:cNvSpPr/>
          <p:nvPr/>
        </p:nvSpPr>
        <p:spPr>
          <a:xfrm>
            <a:off x="2652369" y="1595155"/>
            <a:ext cx="2582084" cy="230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신</a:t>
            </a:r>
            <a:r>
              <a:rPr kumimoji="1" lang="en-US" altLang="ko-KR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kumimoji="1" lang="ko-KR" altLang="en-US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콩 그린카드 서비스 </a:t>
            </a:r>
            <a:r>
              <a:rPr kumimoji="1" lang="en-US" altLang="ko-KR" sz="12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UI/UX</a:t>
            </a:r>
            <a:endParaRPr kumimoji="1" lang="ko-Kore-KR" altLang="en-US" sz="12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BEE6AA-D3EE-714A-8F6A-1068666DDCC7}"/>
              </a:ext>
            </a:extLst>
          </p:cNvPr>
          <p:cNvSpPr/>
          <p:nvPr/>
        </p:nvSpPr>
        <p:spPr>
          <a:xfrm>
            <a:off x="1129175" y="5468961"/>
            <a:ext cx="303700" cy="3285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0483708-F7E1-3540-9526-04B8D106AFCE}"/>
              </a:ext>
            </a:extLst>
          </p:cNvPr>
          <p:cNvSpPr/>
          <p:nvPr/>
        </p:nvSpPr>
        <p:spPr>
          <a:xfrm>
            <a:off x="2705019" y="5451677"/>
            <a:ext cx="303700" cy="3285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414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1A80E-FC5A-6044-8CDB-EB27FEF40871}"/>
              </a:ext>
            </a:extLst>
          </p:cNvPr>
          <p:cNvSpPr txBox="1"/>
          <p:nvPr/>
        </p:nvSpPr>
        <p:spPr>
          <a:xfrm>
            <a:off x="1962774" y="1690871"/>
            <a:ext cx="2090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주제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선정 배경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A0FECAC-4471-DD43-A851-7714D9A08662}"/>
              </a:ext>
            </a:extLst>
          </p:cNvPr>
          <p:cNvSpPr/>
          <p:nvPr/>
        </p:nvSpPr>
        <p:spPr>
          <a:xfrm>
            <a:off x="1180097" y="1717589"/>
            <a:ext cx="525136" cy="5313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endParaRPr kumimoji="1" lang="ko-Kore-KR" altLang="en-US" sz="20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565E4-AE29-574B-88EB-1B54FB88584E}"/>
              </a:ext>
            </a:extLst>
          </p:cNvPr>
          <p:cNvSpPr txBox="1"/>
          <p:nvPr/>
        </p:nvSpPr>
        <p:spPr>
          <a:xfrm>
            <a:off x="949355" y="682305"/>
            <a:ext cx="101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  <a:endParaRPr kumimoji="1" lang="ko-Kore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66E01-E90F-6746-B1FE-4DD2F4E1754A}"/>
              </a:ext>
            </a:extLst>
          </p:cNvPr>
          <p:cNvSpPr txBox="1"/>
          <p:nvPr/>
        </p:nvSpPr>
        <p:spPr>
          <a:xfrm>
            <a:off x="1962774" y="2522892"/>
            <a:ext cx="2694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문제 해결 아이디어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CC7F51D-2BD7-1B48-BA4C-AFACA089C9B5}"/>
              </a:ext>
            </a:extLst>
          </p:cNvPr>
          <p:cNvSpPr/>
          <p:nvPr/>
        </p:nvSpPr>
        <p:spPr>
          <a:xfrm>
            <a:off x="1180097" y="2549610"/>
            <a:ext cx="525136" cy="5313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</a:t>
            </a:r>
            <a:endParaRPr kumimoji="1" lang="ko-Kore-KR" altLang="en-US" sz="20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15AC4-A3B6-A542-8C9D-7CDBA119567C}"/>
              </a:ext>
            </a:extLst>
          </p:cNvPr>
          <p:cNvSpPr txBox="1"/>
          <p:nvPr/>
        </p:nvSpPr>
        <p:spPr>
          <a:xfrm>
            <a:off x="1962774" y="3354913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데이터 전처리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3793F5-FDF9-2349-934B-3DBC462CCE93}"/>
              </a:ext>
            </a:extLst>
          </p:cNvPr>
          <p:cNvSpPr/>
          <p:nvPr/>
        </p:nvSpPr>
        <p:spPr>
          <a:xfrm>
            <a:off x="1180097" y="3381631"/>
            <a:ext cx="525136" cy="5313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</a:t>
            </a:r>
            <a:endParaRPr kumimoji="1" lang="ko-Kore-KR" altLang="en-US" sz="20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C8EB0-340F-C445-8002-410E9F21F887}"/>
              </a:ext>
            </a:extLst>
          </p:cNvPr>
          <p:cNvSpPr txBox="1"/>
          <p:nvPr/>
        </p:nvSpPr>
        <p:spPr>
          <a:xfrm>
            <a:off x="1962774" y="4186934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데이터 분석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92295D6-0651-884D-A2EB-DB8BBFC988FD}"/>
              </a:ext>
            </a:extLst>
          </p:cNvPr>
          <p:cNvSpPr/>
          <p:nvPr/>
        </p:nvSpPr>
        <p:spPr>
          <a:xfrm>
            <a:off x="1180097" y="4213652"/>
            <a:ext cx="525136" cy="5313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endParaRPr kumimoji="1" lang="ko-Kore-KR" altLang="en-US" sz="20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66A51-0DFB-7D4A-A6A7-B709A0BD499E}"/>
              </a:ext>
            </a:extLst>
          </p:cNvPr>
          <p:cNvSpPr txBox="1"/>
          <p:nvPr/>
        </p:nvSpPr>
        <p:spPr>
          <a:xfrm>
            <a:off x="1962774" y="5045673"/>
            <a:ext cx="2393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데이터 예측 모델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DCC56D3-3D63-F844-BCC2-A3DFFC0FF29C}"/>
              </a:ext>
            </a:extLst>
          </p:cNvPr>
          <p:cNvSpPr/>
          <p:nvPr/>
        </p:nvSpPr>
        <p:spPr>
          <a:xfrm>
            <a:off x="1180097" y="5072391"/>
            <a:ext cx="525136" cy="5313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endParaRPr kumimoji="1" lang="ko-Kore-KR" altLang="en-US" sz="20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BA70A-8458-A246-9F62-261D96747386}"/>
              </a:ext>
            </a:extLst>
          </p:cNvPr>
          <p:cNvSpPr txBox="1"/>
          <p:nvPr/>
        </p:nvSpPr>
        <p:spPr>
          <a:xfrm>
            <a:off x="7169087" y="1638170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서비스 구현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78DF3FD-121C-104A-A162-65D83A78791E}"/>
              </a:ext>
            </a:extLst>
          </p:cNvPr>
          <p:cNvSpPr/>
          <p:nvPr/>
        </p:nvSpPr>
        <p:spPr>
          <a:xfrm>
            <a:off x="6386410" y="1664888"/>
            <a:ext cx="525136" cy="5313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6</a:t>
            </a:r>
            <a:endParaRPr kumimoji="1" lang="ko-Kore-KR" altLang="en-US" sz="20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A970D-1ABB-C84C-9EB0-8C803AA29C04}"/>
              </a:ext>
            </a:extLst>
          </p:cNvPr>
          <p:cNvSpPr txBox="1"/>
          <p:nvPr/>
        </p:nvSpPr>
        <p:spPr>
          <a:xfrm>
            <a:off x="7169087" y="2496176"/>
            <a:ext cx="29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기존 모델과의 차이점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CC3E76-1538-F44C-A900-379842D14ABE}"/>
              </a:ext>
            </a:extLst>
          </p:cNvPr>
          <p:cNvSpPr/>
          <p:nvPr/>
        </p:nvSpPr>
        <p:spPr>
          <a:xfrm>
            <a:off x="6386410" y="2522894"/>
            <a:ext cx="525136" cy="5313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</a:t>
            </a:r>
            <a:endParaRPr kumimoji="1" lang="ko-Kore-KR" altLang="en-US" sz="20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36989-14C7-A74D-8A53-935E9695070A}"/>
              </a:ext>
            </a:extLst>
          </p:cNvPr>
          <p:cNvSpPr txBox="1"/>
          <p:nvPr/>
        </p:nvSpPr>
        <p:spPr>
          <a:xfrm>
            <a:off x="7169087" y="3328197"/>
            <a:ext cx="3031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*별첨</a:t>
            </a:r>
            <a:r>
              <a:rPr kumimoji="1" lang="en-US" altLang="ko-KR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kumimoji="1"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rPr>
              <a:t> 데이터 시각화</a:t>
            </a:r>
            <a:endParaRPr kumimoji="1" lang="ko-Kore-KR" altLang="en-US" sz="28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667AC8B-D71A-D748-8395-5F7DC22ECFE8}"/>
              </a:ext>
            </a:extLst>
          </p:cNvPr>
          <p:cNvSpPr/>
          <p:nvPr/>
        </p:nvSpPr>
        <p:spPr>
          <a:xfrm>
            <a:off x="6386410" y="3354915"/>
            <a:ext cx="525136" cy="5313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8</a:t>
            </a:r>
            <a:endParaRPr kumimoji="1" lang="ko-Kore-KR" altLang="en-US" sz="20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106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8F7E657-228A-8C45-89EF-020BF5910271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그린 카드 등급 소개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800681-5151-272B-9941-DDCB8AD005CA}"/>
              </a:ext>
            </a:extLst>
          </p:cNvPr>
          <p:cNvSpPr/>
          <p:nvPr/>
        </p:nvSpPr>
        <p:spPr>
          <a:xfrm>
            <a:off x="316774" y="1237216"/>
            <a:ext cx="5258115" cy="50481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1600" b="1" dirty="0">
              <a:solidFill>
                <a:schemeClr val="accent6">
                  <a:lumMod val="7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r>
              <a:rPr kumimoji="1" lang="ko-KR" altLang="en-US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레벨 </a:t>
            </a:r>
            <a:r>
              <a:rPr kumimoji="1" lang="en-US" altLang="ko-KR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1 (</a:t>
            </a:r>
            <a:r>
              <a:rPr kumimoji="1" lang="ko-KR" altLang="en-US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씨앗 단계</a:t>
            </a:r>
            <a:r>
              <a:rPr kumimoji="1" lang="en-US" altLang="ko-KR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</a:t>
            </a:r>
          </a:p>
          <a:p>
            <a:endParaRPr kumimoji="1" lang="en-US" altLang="ko-KR" sz="1600" b="1" dirty="0">
              <a:solidFill>
                <a:schemeClr val="accent6">
                  <a:lumMod val="7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   저탄소 제품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저탄소 인증마크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구매시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3%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할인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   스타벅스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투썸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이디야 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제휴한 커피숍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에서 텀블러 테이크 아웃시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월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회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500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원 할인 쿠폰 제공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중고거래 앱에서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중고거래앱 페이 사용시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(ex.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번개페이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당근페이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1%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적립 </a:t>
            </a:r>
            <a:endParaRPr lang="en-US" altLang="ko-KR" sz="1400" b="1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대중교통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자전거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구매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대여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1%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콩 포인트 적립</a:t>
            </a:r>
            <a:endParaRPr lang="en-US" altLang="ko-KR" sz="1400" b="1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ko-KR" altLang="en-US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kumimoji="1" lang="en-US" altLang="ko-KR" sz="1600" b="1" dirty="0">
              <a:solidFill>
                <a:schemeClr val="accent6">
                  <a:lumMod val="7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16C37003-A981-5DA9-889F-E4E5DAF43F2A}"/>
              </a:ext>
            </a:extLst>
          </p:cNvPr>
          <p:cNvSpPr/>
          <p:nvPr/>
        </p:nvSpPr>
        <p:spPr>
          <a:xfrm>
            <a:off x="6096000" y="1185645"/>
            <a:ext cx="5688645" cy="51513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레벨 </a:t>
            </a:r>
            <a:r>
              <a:rPr kumimoji="1" lang="en-US" altLang="ko-KR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 (</a:t>
            </a:r>
            <a:r>
              <a:rPr kumimoji="1" lang="ko-KR" altLang="en-US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새싹 단계</a:t>
            </a:r>
            <a:r>
              <a:rPr kumimoji="1" lang="en-US" altLang="ko-KR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</a:t>
            </a:r>
          </a:p>
          <a:p>
            <a:endParaRPr kumimoji="1" lang="en-US" altLang="ko-KR" sz="1600" b="1" dirty="0">
              <a:solidFill>
                <a:schemeClr val="accent6">
                  <a:lumMod val="7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  저탄소제품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저탄소 인증마크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구매시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3%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할인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스타벅스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투썸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이디야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제휴한 커피숍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에서 텀블러 테이크 아웃시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월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회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500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원 할인 쿠폰 제공</a:t>
            </a:r>
            <a:endParaRPr lang="en-US" altLang="ko-KR" sz="1400" b="1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중고거래 앱에서 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중고거래앱 페이 사용시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(ex.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번개페이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당근페이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1%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적립</a:t>
            </a:r>
            <a:endParaRPr lang="en-US" altLang="ko-KR" sz="1400" b="1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ko-KR" altLang="en-US" sz="14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 대중교통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자전거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구매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대여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2%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콩 포인트 적립 </a:t>
            </a:r>
            <a:endParaRPr lang="en-US" altLang="ko-KR" sz="1600" b="1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ko-KR" altLang="en-US" sz="16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6BEE66-A2CE-1BF1-788A-774F58802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17" b="95129" l="9921" r="91270">
                        <a14:foregroundMark x1="21429" y1="38109" x2="21429" y2="38109"/>
                        <a14:foregroundMark x1="91270" y1="71060" x2="91270" y2="71060"/>
                        <a14:foregroundMark x1="30556" y1="60745" x2="30556" y2="60745"/>
                        <a14:foregroundMark x1="48810" y1="63897" x2="48810" y2="63897"/>
                        <a14:foregroundMark x1="40476" y1="76504" x2="40476" y2="76504"/>
                        <a14:foregroundMark x1="53175" y1="95415" x2="53175" y2="95415"/>
                        <a14:foregroundMark x1="49206" y1="8309" x2="54762" y2="6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3111" y="2080348"/>
            <a:ext cx="304628" cy="383016"/>
          </a:xfrm>
          <a:prstGeom prst="rect">
            <a:avLst/>
          </a:prstGeom>
        </p:spPr>
      </p:pic>
      <p:pic>
        <p:nvPicPr>
          <p:cNvPr id="1032" name="Picture 8" descr="새싹 - 무료 자연개 아이콘">
            <a:extLst>
              <a:ext uri="{FF2B5EF4-FFF2-40B4-BE49-F238E27FC236}">
                <a16:creationId xmlns:a16="http://schemas.microsoft.com/office/drawing/2014/main" id="{36669CD3-FA32-91DB-1564-B3B01EBC0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714" y="1974943"/>
            <a:ext cx="811497" cy="5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7BA4E91-87D1-5242-9616-7FAFBF7282C6}"/>
              </a:ext>
            </a:extLst>
          </p:cNvPr>
          <p:cNvSpPr/>
          <p:nvPr/>
        </p:nvSpPr>
        <p:spPr>
          <a:xfrm>
            <a:off x="689605" y="4371389"/>
            <a:ext cx="4512452" cy="1653073"/>
          </a:xfrm>
          <a:prstGeom prst="roundRect">
            <a:avLst>
              <a:gd name="adj" fmla="val 9423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accent6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kumimoji="1" lang="en-US" altLang="ko-KR" sz="16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A662D7-DFEB-941E-0452-929CCCF9041C}"/>
              </a:ext>
            </a:extLst>
          </p:cNvPr>
          <p:cNvSpPr txBox="1"/>
          <p:nvPr/>
        </p:nvSpPr>
        <p:spPr>
          <a:xfrm>
            <a:off x="820478" y="4613149"/>
            <a:ext cx="36760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레벨 업 기준 </a:t>
            </a:r>
            <a:r>
              <a:rPr lang="en-US" altLang="ko-KR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(2</a:t>
            </a:r>
            <a:r>
              <a:rPr lang="ko-KR" altLang="en-US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개 이상 만족</a:t>
            </a:r>
            <a:r>
              <a:rPr lang="en-US" altLang="ko-KR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)</a:t>
            </a:r>
          </a:p>
          <a:p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1. </a:t>
            </a:r>
            <a:r>
              <a:rPr lang="ko-KR" altLang="en-US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중고거래 페이 한달 누적 거래액 </a:t>
            </a:r>
            <a:r>
              <a:rPr lang="en-US" altLang="ko-KR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30000</a:t>
            </a:r>
            <a:r>
              <a:rPr lang="ko-KR" altLang="en-US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원 이상 달성</a:t>
            </a:r>
            <a:endParaRPr lang="en-US" altLang="ko-KR" sz="1400" spc="-150" dirty="0"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2. 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텀블러 한달 내 사용횟수 </a:t>
            </a:r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4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번 이상 </a:t>
            </a:r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카페내에서 텀블러사용 시 스탬프 적립형식으로 확인</a:t>
            </a:r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</a:t>
            </a:r>
          </a:p>
          <a:p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3. 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대중교통비 한달 </a:t>
            </a:r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만원이상 결제 </a:t>
            </a:r>
            <a:endParaRPr lang="ko-KR" altLang="en-US" sz="14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4150B67-3CE7-BA49-BA27-4CA225EB5E2D}"/>
              </a:ext>
            </a:extLst>
          </p:cNvPr>
          <p:cNvSpPr/>
          <p:nvPr/>
        </p:nvSpPr>
        <p:spPr>
          <a:xfrm>
            <a:off x="6459794" y="4375285"/>
            <a:ext cx="4911728" cy="1653073"/>
          </a:xfrm>
          <a:prstGeom prst="roundRect">
            <a:avLst>
              <a:gd name="adj" fmla="val 9423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accent6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kumimoji="1" lang="en-US" altLang="ko-KR" sz="16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3C1C9-225E-4B6A-FD43-A0A0B968B606}"/>
              </a:ext>
            </a:extLst>
          </p:cNvPr>
          <p:cNvSpPr txBox="1"/>
          <p:nvPr/>
        </p:nvSpPr>
        <p:spPr>
          <a:xfrm>
            <a:off x="6665637" y="4613148"/>
            <a:ext cx="4185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레벨 업 기준 </a:t>
            </a:r>
            <a:r>
              <a:rPr lang="en-US" altLang="ko-KR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(2</a:t>
            </a:r>
            <a:r>
              <a:rPr lang="ko-KR" altLang="en-US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개 이상 만족</a:t>
            </a:r>
            <a:r>
              <a:rPr lang="en-US" altLang="ko-KR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)</a:t>
            </a:r>
          </a:p>
          <a:p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1. </a:t>
            </a:r>
            <a:r>
              <a:rPr lang="ko-KR" altLang="en-US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중고거래 페이 한달 누적 거래액 </a:t>
            </a:r>
            <a:r>
              <a:rPr lang="en-US" altLang="ko-KR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50000</a:t>
            </a:r>
            <a:r>
              <a:rPr lang="ko-KR" altLang="en-US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원 이상 달성</a:t>
            </a:r>
            <a:endParaRPr lang="en-US" altLang="ko-KR" sz="1400" spc="-150" dirty="0"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2. 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텀블러 한달 내 사용횟수 </a:t>
            </a:r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번 이상 </a:t>
            </a:r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카페내에서 텀블러사용 시 스탬프 적립형식으로 확인</a:t>
            </a:r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</a:t>
            </a:r>
          </a:p>
          <a:p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3. 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일주일 평균 걸음 수 </a:t>
            </a:r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12000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회 이상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9099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800681-5151-272B-9941-DDCB8AD005CA}"/>
              </a:ext>
            </a:extLst>
          </p:cNvPr>
          <p:cNvSpPr/>
          <p:nvPr/>
        </p:nvSpPr>
        <p:spPr>
          <a:xfrm>
            <a:off x="179891" y="1106129"/>
            <a:ext cx="5409748" cy="53094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레벨 </a:t>
            </a:r>
            <a:r>
              <a:rPr kumimoji="1" lang="en-US" altLang="ko-KR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3 (</a:t>
            </a:r>
            <a:r>
              <a:rPr kumimoji="1" lang="ko-KR" altLang="en-US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완두콩 단계</a:t>
            </a:r>
            <a:r>
              <a:rPr kumimoji="1" lang="en-US" altLang="ko-KR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</a:t>
            </a:r>
          </a:p>
          <a:p>
            <a:endParaRPr kumimoji="1" lang="en-US" altLang="ko-KR" sz="1400" b="1" dirty="0">
              <a:solidFill>
                <a:schemeClr val="accent6">
                  <a:lumMod val="7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저탄소제품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저탄소 인증마크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구매시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5%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할인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대중교통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자전거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구매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대여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2%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마이 신한포인트 적립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스타벅스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투썸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이디야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제휴한 커피숍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에서 텀블러 테이크 아웃시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월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회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500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원 할인 쿠폰 제공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중고거래 앱에서 중고거래앱 페이 사용시 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(ex.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번개페이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당근페이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2%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적립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핸드폰 기본 걷기 앱 연동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일주일 평균 걸음 수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15000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보 이상 시 마이신한포인트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1500p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지급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매달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회 제한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kumimoji="1" lang="en-US" altLang="ko-KR" sz="1400" b="1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kumimoji="1" lang="en-US" altLang="ko-KR" sz="1400" b="1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kumimoji="1" lang="en-US" altLang="ko-KR" sz="1400" b="1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kumimoji="1" lang="en-US" altLang="ko-KR" sz="1400" b="1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kumimoji="1" lang="en-US" altLang="ko-KR" sz="1400" b="1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kumimoji="1" lang="en-US" altLang="ko-KR" sz="1400" b="1" dirty="0">
              <a:solidFill>
                <a:schemeClr val="accent6">
                  <a:lumMod val="7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277321C-E7C0-D2AE-3AE1-F7539F0C3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3" b="89866" l="3158" r="30121">
                        <a14:foregroundMark x1="28745" y1="47228" x2="30121" y2="60038"/>
                      </a14:backgroundRemoval>
                    </a14:imgEffect>
                  </a14:imgLayer>
                </a14:imgProps>
              </a:ext>
            </a:extLst>
          </a:blip>
          <a:srcRect r="67939"/>
          <a:stretch/>
        </p:blipFill>
        <p:spPr>
          <a:xfrm>
            <a:off x="2195719" y="1329985"/>
            <a:ext cx="562927" cy="74354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F526DB8-5122-E24C-BE6D-CED6D2057FDB}"/>
              </a:ext>
            </a:extLst>
          </p:cNvPr>
          <p:cNvSpPr/>
          <p:nvPr/>
        </p:nvSpPr>
        <p:spPr>
          <a:xfrm>
            <a:off x="425240" y="4521850"/>
            <a:ext cx="4825186" cy="1653073"/>
          </a:xfrm>
          <a:prstGeom prst="roundRect">
            <a:avLst>
              <a:gd name="adj" fmla="val 9423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accent6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endParaRPr kumimoji="1" lang="en-US" altLang="ko-KR" sz="1600" b="1" dirty="0">
              <a:solidFill>
                <a:schemeClr val="bg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A662D7-DFEB-941E-0452-929CCCF9041C}"/>
              </a:ext>
            </a:extLst>
          </p:cNvPr>
          <p:cNvSpPr txBox="1"/>
          <p:nvPr/>
        </p:nvSpPr>
        <p:spPr>
          <a:xfrm>
            <a:off x="484931" y="4716636"/>
            <a:ext cx="5010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레벨업 기준 </a:t>
            </a:r>
            <a:r>
              <a:rPr lang="en-US" altLang="ko-KR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(2</a:t>
            </a:r>
            <a:r>
              <a:rPr lang="ko-KR" altLang="en-US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개 이상 만족</a:t>
            </a:r>
            <a:r>
              <a:rPr lang="en-US" altLang="ko-KR" sz="1400" dirty="0">
                <a:latin typeface="KoPubWorldDotum_Pro Bold" panose="020B0600000101010101" charset="-127"/>
                <a:ea typeface="KoPubWorldDotum_Pro Bold" panose="020B0600000101010101" charset="-127"/>
                <a:cs typeface="KoPubWorldDotum_Pro Bold" panose="020B0600000101010101" charset="-127"/>
              </a:rPr>
              <a:t>)</a:t>
            </a:r>
          </a:p>
          <a:p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1. </a:t>
            </a:r>
            <a:r>
              <a:rPr lang="ko-KR" altLang="en-US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저탄소인증마크 제품 혹은 친환경 농수산물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</a:t>
            </a:r>
            <a:r>
              <a:rPr lang="ko-KR" altLang="en-US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한달 누적 </a:t>
            </a:r>
            <a:r>
              <a:rPr lang="en-US" altLang="ko-KR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10</a:t>
            </a:r>
            <a:r>
              <a:rPr lang="ko-KR" altLang="en-US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만원 이상 구매 </a:t>
            </a:r>
            <a:endParaRPr lang="en-US" altLang="ko-KR" sz="1400" spc="-150" dirty="0"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2. 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텀블러 한달 내 사용횟수 </a:t>
            </a:r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번 이상 </a:t>
            </a:r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카페내에서 텀블러사용 시 스탬프 적립형식으로 확인</a:t>
            </a:r>
            <a:r>
              <a:rPr lang="en-US" altLang="ko-KR" sz="140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</a:t>
            </a:r>
          </a:p>
          <a:p>
            <a:r>
              <a:rPr lang="en-US" altLang="ko-KR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3. </a:t>
            </a:r>
            <a:r>
              <a:rPr lang="ko-KR" altLang="en-US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슬로우패션 브랜드 제품</a:t>
            </a:r>
            <a:r>
              <a:rPr lang="en-US" altLang="ko-KR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 </a:t>
            </a:r>
            <a:r>
              <a:rPr lang="ko-KR" altLang="en-US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수공예품</a:t>
            </a:r>
            <a:r>
              <a:rPr lang="en-US" altLang="ko-KR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아이디어스 등</a:t>
            </a:r>
            <a:r>
              <a:rPr lang="en-US" altLang="ko-KR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5</a:t>
            </a:r>
            <a:r>
              <a:rPr lang="ko-KR" altLang="en-US" sz="1400" spc="-150" dirty="0"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만원이상 결제 </a:t>
            </a:r>
            <a:endParaRPr lang="ko-KR" altLang="en-US" sz="1400" spc="-150" dirty="0"/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861AB85D-DACB-3E42-9A2A-D5B2C898118E}"/>
              </a:ext>
            </a:extLst>
          </p:cNvPr>
          <p:cNvSpPr/>
          <p:nvPr/>
        </p:nvSpPr>
        <p:spPr>
          <a:xfrm>
            <a:off x="5958348" y="1106129"/>
            <a:ext cx="5529106" cy="53094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레벨 </a:t>
            </a:r>
            <a:r>
              <a:rPr kumimoji="1" lang="en-US" altLang="ko-KR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4 (</a:t>
            </a:r>
            <a:r>
              <a:rPr kumimoji="1" lang="ko-KR" altLang="en-US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왕두콩 단계</a:t>
            </a:r>
            <a:r>
              <a:rPr kumimoji="1" lang="en-US" altLang="ko-KR" sz="1600" b="1" dirty="0">
                <a:solidFill>
                  <a:schemeClr val="accent6">
                    <a:lumMod val="7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)</a:t>
            </a:r>
          </a:p>
          <a:p>
            <a:endParaRPr kumimoji="1" lang="en-US" altLang="ko-KR" sz="1400" b="1" dirty="0">
              <a:solidFill>
                <a:schemeClr val="accent6">
                  <a:lumMod val="7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기본혜택 저탄소제품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저탄소 인증마크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구매시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5%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할인 </a:t>
            </a:r>
          </a:p>
          <a:p>
            <a:endParaRPr lang="ko-KR" altLang="en-US" sz="1400" b="1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교통분야 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대중교통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자전거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구매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대여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5%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적립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최대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4000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원 적립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매달 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회 적립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핸드폰 기본 걷기 앱 연동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일주일 평균 걸음수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12000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보 이상 시 마이신한포인트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1500p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지급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매달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회 제한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음식분야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스타벅스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투썸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이디야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제휴한 커피숍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에서 텀블러 테이크 아웃시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월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회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500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원 할인 쿠폰 제공 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농수산물 구매시 혜택 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시장 온누리 상품권앱에서 신한카드로 결제시 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5%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적립</a:t>
            </a:r>
            <a:r>
              <a:rPr lang="en-US" altLang="ko-KR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</a:t>
            </a:r>
          </a:p>
          <a:p>
            <a:endParaRPr lang="en-US" altLang="ko-KR" sz="1400" dirty="0">
              <a:solidFill>
                <a:schemeClr val="tx1"/>
              </a:solidFill>
              <a:latin typeface="KoPubWorldDotum_Pro Light" panose="020B0600000101010101" charset="-127"/>
              <a:ea typeface="KoPubWorldDotum_Pro Light" panose="020B0600000101010101" charset="-127"/>
              <a:cs typeface="KoPubWorldDotum_Pro Light" panose="020B0600000101010101" charset="-127"/>
            </a:endParaRPr>
          </a:p>
          <a:p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생활분야</a:t>
            </a:r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 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중고거래 앱에서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중고거래앱 페이 사용시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(ex.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번개페이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당근페이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) 5%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적립 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아이디어스 등 수제용품 사이트에서 수공예품 구매시 다른 쿠폰과 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별도로 추가 </a:t>
            </a:r>
            <a:r>
              <a:rPr lang="en-US" altLang="ko-KR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5%</a:t>
            </a:r>
            <a:r>
              <a:rPr lang="ko-KR" altLang="en-US" sz="1400" b="1" dirty="0">
                <a:solidFill>
                  <a:schemeClr val="tx1"/>
                </a:solidFill>
                <a:latin typeface="KoPubWorldDotum_Pro Light" panose="020B0600000101010101" charset="-127"/>
                <a:ea typeface="KoPubWorldDotum_Pro Light" panose="020B0600000101010101" charset="-127"/>
                <a:cs typeface="KoPubWorldDotum_Pro Light" panose="020B0600000101010101" charset="-127"/>
              </a:rPr>
              <a:t>할인</a:t>
            </a:r>
            <a:endParaRPr kumimoji="1" lang="en-US" altLang="ko-KR" sz="1400" b="1" dirty="0">
              <a:solidFill>
                <a:schemeClr val="accent6">
                  <a:lumMod val="7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97F25-6902-8341-A910-47924AB34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911" y1="51625" x2="65911" y2="51625"/>
                        <a14:foregroundMark x1="65587" y1="53537" x2="66640" y2="70363"/>
                        <a14:foregroundMark x1="66640" y1="70363" x2="72955" y2="79924"/>
                        <a14:foregroundMark x1="72955" y1="79924" x2="76923" y2="82409"/>
                        <a14:foregroundMark x1="65749" y1="69598" x2="72551" y2="74187"/>
                        <a14:foregroundMark x1="67368" y1="77247" x2="75870" y2="80497"/>
                        <a14:foregroundMark x1="75870" y1="80497" x2="82672" y2="77820"/>
                        <a14:foregroundMark x1="82672" y1="77820" x2="85992" y2="61759"/>
                        <a14:foregroundMark x1="85992" y1="61759" x2="86154" y2="51052"/>
                        <a14:foregroundMark x1="86154" y1="51052" x2="85344" y2="43212"/>
                        <a14:foregroundMark x1="70121" y1="80115" x2="77652" y2="81644"/>
                        <a14:foregroundMark x1="77652" y1="81644" x2="81781" y2="79732"/>
                        <a14:foregroundMark x1="81781" y1="79732" x2="81781" y2="78585"/>
                        <a14:foregroundMark x1="81700" y1="66157" x2="81700" y2="70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7161" y="1217032"/>
            <a:ext cx="1930760" cy="735660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26D34BC-B5E8-094B-B8E7-2CF49A0864A7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그린 카드 등급 소개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91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8F7E657-228A-8C45-89EF-020BF5910271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그린 카드 디자인 예시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9F3825-AFB9-9D41-B9E0-5790E538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54" y="1296629"/>
            <a:ext cx="3394820" cy="21323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57B0FF-256F-2C49-B714-3327A4D0A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226" y="1296629"/>
            <a:ext cx="3361373" cy="2132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A39ADF-FFE5-C445-9BCB-9E61AB9BF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951" y="1296629"/>
            <a:ext cx="3411793" cy="2132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897490-F418-CC42-B28D-B783CE9D8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834" y="3861105"/>
            <a:ext cx="3661533" cy="2288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329BF-91C7-384B-82E9-C5FC72CCC14D}"/>
              </a:ext>
            </a:extLst>
          </p:cNvPr>
          <p:cNvSpPr txBox="1"/>
          <p:nvPr/>
        </p:nvSpPr>
        <p:spPr>
          <a:xfrm>
            <a:off x="1995799" y="3417425"/>
            <a:ext cx="1393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씨앗 그린카드 </a:t>
            </a:r>
            <a:r>
              <a:rPr kumimoji="1"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endParaRPr kumimoji="1" lang="ko-Kore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4553F-1AB1-424D-A598-B502A97F2CA2}"/>
              </a:ext>
            </a:extLst>
          </p:cNvPr>
          <p:cNvSpPr txBox="1"/>
          <p:nvPr/>
        </p:nvSpPr>
        <p:spPr>
          <a:xfrm>
            <a:off x="5455341" y="3439542"/>
            <a:ext cx="1393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새싹 그린카드 </a:t>
            </a:r>
            <a:r>
              <a:rPr kumimoji="1"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endParaRPr kumimoji="1" lang="ko-Kore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72F8-2E5E-4E48-A5B6-385BB932571B}"/>
              </a:ext>
            </a:extLst>
          </p:cNvPr>
          <p:cNvSpPr txBox="1"/>
          <p:nvPr/>
        </p:nvSpPr>
        <p:spPr>
          <a:xfrm>
            <a:off x="9059182" y="3429000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완두콩 그린카드 </a:t>
            </a:r>
            <a:r>
              <a:rPr kumimoji="1"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endParaRPr kumimoji="1" lang="ko-Kore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C8CDCB-0C57-0245-AA16-098F5BA306E9}"/>
              </a:ext>
            </a:extLst>
          </p:cNvPr>
          <p:cNvSpPr txBox="1"/>
          <p:nvPr/>
        </p:nvSpPr>
        <p:spPr>
          <a:xfrm>
            <a:off x="5470388" y="6158166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[</a:t>
            </a:r>
            <a:r>
              <a:rPr kumimoji="1" lang="ko-KR" altLang="en-US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왕두콩 그린카드 </a:t>
            </a:r>
            <a:r>
              <a:rPr kumimoji="1" lang="en-US" altLang="ko-KR" sz="14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]</a:t>
            </a:r>
            <a:endParaRPr kumimoji="1" lang="ko-Kore-KR" altLang="en-US" sz="14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7EEAAD1D-444D-F1E2-979B-4E45779C0731}"/>
              </a:ext>
            </a:extLst>
          </p:cNvPr>
          <p:cNvSpPr/>
          <p:nvPr/>
        </p:nvSpPr>
        <p:spPr>
          <a:xfrm>
            <a:off x="242887" y="104714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그린 카드 디자인 예시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E83AEA-87EA-95F2-EDFC-2A1C7B89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54" y="1215606"/>
            <a:ext cx="3394820" cy="21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8F7E657-228A-8C45-89EF-020BF5910271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서비스 구현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52C71-E4A3-5A4D-A3AC-4998285F349D}"/>
              </a:ext>
            </a:extLst>
          </p:cNvPr>
          <p:cNvSpPr txBox="1"/>
          <p:nvPr/>
        </p:nvSpPr>
        <p:spPr>
          <a:xfrm>
            <a:off x="4534443" y="929463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신한 그린카드 </a:t>
            </a:r>
            <a:r>
              <a:rPr kumimoji="1" lang="en-US" altLang="ko-KR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&amp;</a:t>
            </a:r>
            <a:endParaRPr kumimoji="1" lang="en-US" altLang="ko-Kore-KR" sz="20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kumimoji="1" lang="ko-Kore-KR" altLang="en-US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신</a:t>
            </a:r>
            <a:r>
              <a:rPr kumimoji="1" lang="en-US" altLang="ko-Kore-KR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.</a:t>
            </a:r>
            <a:r>
              <a:rPr kumimoji="1" lang="ko-KR" altLang="en-US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콩 레벨 테스트 서비스 구현</a:t>
            </a:r>
            <a:endParaRPr kumimoji="1" lang="ko-Kore-KR" altLang="en-US" sz="20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B62A45-47BC-5145-8FE8-C5A898664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8" b="10031"/>
          <a:stretch/>
        </p:blipFill>
        <p:spPr>
          <a:xfrm>
            <a:off x="334964" y="2123768"/>
            <a:ext cx="5107191" cy="3804769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0ED3DBA-B1A2-114F-B769-3795C289CD9D}"/>
              </a:ext>
            </a:extLst>
          </p:cNvPr>
          <p:cNvSpPr/>
          <p:nvPr/>
        </p:nvSpPr>
        <p:spPr>
          <a:xfrm>
            <a:off x="1276756" y="1961334"/>
            <a:ext cx="3223606" cy="32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신</a:t>
            </a:r>
            <a:r>
              <a:rPr kumimoji="1" lang="en-US" altLang="ko-KR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콩</a:t>
            </a:r>
            <a:r>
              <a:rPr kumimoji="1" lang="en-US" altLang="ko-KR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해 서비스 플로우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9DD79D-38B8-614B-9436-03AB15A3A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155" y="2035971"/>
            <a:ext cx="6120581" cy="4070756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E88C0ED-5F60-F44E-BC7B-6BEC5FC8BFA9}"/>
              </a:ext>
            </a:extLst>
          </p:cNvPr>
          <p:cNvSpPr/>
          <p:nvPr/>
        </p:nvSpPr>
        <p:spPr>
          <a:xfrm>
            <a:off x="6890641" y="1972909"/>
            <a:ext cx="3223606" cy="32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신</a:t>
            </a:r>
            <a:r>
              <a:rPr kumimoji="1" lang="en-US" altLang="ko-KR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콩</a:t>
            </a:r>
            <a:r>
              <a:rPr kumimoji="1" lang="en-US" altLang="ko-KR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해 메인 페이지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6CCA9B-2410-D642-AF81-E21E311DD0B7}"/>
              </a:ext>
            </a:extLst>
          </p:cNvPr>
          <p:cNvSpPr/>
          <p:nvPr/>
        </p:nvSpPr>
        <p:spPr>
          <a:xfrm>
            <a:off x="9424219" y="2460211"/>
            <a:ext cx="1858297" cy="1518680"/>
          </a:xfrm>
          <a:prstGeom prst="rect">
            <a:avLst/>
          </a:prstGeom>
          <a:noFill/>
          <a:ln w="317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36F26-30E1-754C-A428-141DC5D27FF0}"/>
              </a:ext>
            </a:extLst>
          </p:cNvPr>
          <p:cNvSpPr txBox="1"/>
          <p:nvPr/>
        </p:nvSpPr>
        <p:spPr>
          <a:xfrm>
            <a:off x="6186064" y="2135343"/>
            <a:ext cx="4729180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rgbClr val="0432FF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사용자의</a:t>
            </a:r>
            <a:r>
              <a:rPr kumimoji="1" lang="ko-KR" altLang="en-US" sz="1600" b="1" dirty="0">
                <a:solidFill>
                  <a:srgbClr val="0432FF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개인 소비 데이터 분석을 통한 그린스코어 산출</a:t>
            </a:r>
            <a:endParaRPr kumimoji="1" lang="ko-Kore-KR" altLang="en-US" sz="1600" b="1" dirty="0">
              <a:solidFill>
                <a:srgbClr val="0432FF"/>
              </a:solidFill>
              <a:effectLst>
                <a:glow rad="63500">
                  <a:schemeClr val="bg1">
                    <a:lumMod val="95000"/>
                    <a:alpha val="40000"/>
                  </a:schemeClr>
                </a:glow>
              </a:effectLst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B302BF-31F4-764F-BF35-5B0A39F8C38E}"/>
              </a:ext>
            </a:extLst>
          </p:cNvPr>
          <p:cNvSpPr/>
          <p:nvPr/>
        </p:nvSpPr>
        <p:spPr>
          <a:xfrm>
            <a:off x="7320116" y="4806856"/>
            <a:ext cx="820994" cy="176980"/>
          </a:xfrm>
          <a:prstGeom prst="rect">
            <a:avLst/>
          </a:prstGeom>
          <a:noFill/>
          <a:ln w="317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F64438-9C6F-AF4C-A793-F920C729347E}"/>
              </a:ext>
            </a:extLst>
          </p:cNvPr>
          <p:cNvSpPr txBox="1"/>
          <p:nvPr/>
        </p:nvSpPr>
        <p:spPr>
          <a:xfrm>
            <a:off x="7146031" y="4452779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rgbClr val="0432FF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신</a:t>
            </a:r>
            <a:r>
              <a:rPr kumimoji="1" lang="en-US" altLang="ko-KR" sz="1400" b="1" dirty="0">
                <a:solidFill>
                  <a:srgbClr val="0432FF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.</a:t>
            </a:r>
            <a:r>
              <a:rPr kumimoji="1" lang="ko-KR" altLang="en-US" sz="1400" b="1" dirty="0">
                <a:solidFill>
                  <a:srgbClr val="0432FF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콩 레벨테스트 페이지 이동</a:t>
            </a:r>
            <a:endParaRPr kumimoji="1" lang="ko-Kore-KR" altLang="en-US" sz="1400" b="1" dirty="0">
              <a:solidFill>
                <a:srgbClr val="0432FF"/>
              </a:solidFill>
              <a:effectLst>
                <a:glow rad="63500">
                  <a:schemeClr val="bg1">
                    <a:lumMod val="95000"/>
                    <a:alpha val="40000"/>
                  </a:schemeClr>
                </a:glow>
              </a:effectLst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ED064C07-48F5-2946-B8BA-F5026FAFDB0C}"/>
              </a:ext>
            </a:extLst>
          </p:cNvPr>
          <p:cNvSpPr/>
          <p:nvPr/>
        </p:nvSpPr>
        <p:spPr>
          <a:xfrm>
            <a:off x="10708431" y="3978890"/>
            <a:ext cx="382724" cy="1606123"/>
          </a:xfrm>
          <a:prstGeom prst="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39C4C7-DFBC-804F-B9CA-9A7D1DDFD9E9}"/>
              </a:ext>
            </a:extLst>
          </p:cNvPr>
          <p:cNvSpPr txBox="1"/>
          <p:nvPr/>
        </p:nvSpPr>
        <p:spPr>
          <a:xfrm>
            <a:off x="7707632" y="5585014"/>
            <a:ext cx="4249881" cy="58477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432FF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제공된 소비 데이터를 사용하여 그린 등급 지정 및 </a:t>
            </a:r>
            <a:endParaRPr kumimoji="1" lang="en-US" altLang="ko-KR" sz="1600" b="1" dirty="0">
              <a:solidFill>
                <a:srgbClr val="0432FF"/>
              </a:solidFill>
              <a:effectLst>
                <a:glow rad="63500">
                  <a:schemeClr val="bg1">
                    <a:lumMod val="95000"/>
                    <a:alpha val="40000"/>
                  </a:schemeClr>
                </a:glow>
              </a:effectLst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r>
              <a:rPr kumimoji="1" lang="ko-KR" altLang="en-US" sz="1600" b="1" dirty="0">
                <a:solidFill>
                  <a:srgbClr val="0432FF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그린 모바일 </a:t>
            </a:r>
            <a:r>
              <a:rPr kumimoji="1" lang="en-US" altLang="ko-KR" sz="1600" b="1" dirty="0">
                <a:solidFill>
                  <a:srgbClr val="0432FF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App</a:t>
            </a:r>
            <a:r>
              <a:rPr kumimoji="1" lang="ko-KR" altLang="en-US" sz="1600" b="1" dirty="0">
                <a:solidFill>
                  <a:srgbClr val="0432FF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카드 부여</a:t>
            </a:r>
            <a:endParaRPr kumimoji="1" lang="en-US" altLang="ko-KR" sz="1600" b="1" dirty="0">
              <a:solidFill>
                <a:srgbClr val="0432FF"/>
              </a:solidFill>
              <a:effectLst>
                <a:glow rad="63500">
                  <a:schemeClr val="bg1">
                    <a:lumMod val="95000"/>
                    <a:alpha val="40000"/>
                  </a:schemeClr>
                </a:glow>
              </a:effectLst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12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E739EA-C354-504C-9C17-BE00DF46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52" y="1421201"/>
            <a:ext cx="2548215" cy="4036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6C4A72-B6EE-E94C-BD6E-5132CE99B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32" y="1421201"/>
            <a:ext cx="2548215" cy="40364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383DB6-09F3-5342-951A-21C9C9319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112" y="1421201"/>
            <a:ext cx="2494004" cy="4036455"/>
          </a:xfrm>
          <a:prstGeom prst="rect">
            <a:avLst/>
          </a:prstGeom>
        </p:spPr>
      </p:pic>
      <p:pic>
        <p:nvPicPr>
          <p:cNvPr id="13" name="그림 12" descr="텍스트, 클립아트, 스크린샷이(가) 표시된 사진&#10;&#10;자동 생성된 설명">
            <a:extLst>
              <a:ext uri="{FF2B5EF4-FFF2-40B4-BE49-F238E27FC236}">
                <a16:creationId xmlns:a16="http://schemas.microsoft.com/office/drawing/2014/main" id="{88F1D51E-B8C4-F14D-AE06-2ED7C2AD7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92" y="1421202"/>
            <a:ext cx="2494004" cy="4036455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6EB7BDA-FD06-6C4F-B872-FE6CABC5E00B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서비스 구현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8764A10-98D9-FF47-89A8-BFAA6F0961D3}"/>
              </a:ext>
            </a:extLst>
          </p:cNvPr>
          <p:cNvSpPr/>
          <p:nvPr/>
        </p:nvSpPr>
        <p:spPr>
          <a:xfrm>
            <a:off x="529471" y="1096333"/>
            <a:ext cx="10836695" cy="324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신</a:t>
            </a:r>
            <a:r>
              <a:rPr kumimoji="1" lang="en-US" altLang="ko-KR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콩</a:t>
            </a:r>
            <a:r>
              <a:rPr kumimoji="1" lang="en-US" altLang="ko-KR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해 환경 레벨 테스트 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B6112-F1AE-FC41-839A-2F3B1AD8B356}"/>
              </a:ext>
            </a:extLst>
          </p:cNvPr>
          <p:cNvSpPr txBox="1"/>
          <p:nvPr/>
        </p:nvSpPr>
        <p:spPr>
          <a:xfrm>
            <a:off x="5328331" y="5761667"/>
            <a:ext cx="561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2400" dirty="0">
                <a:hlinkClick r:id="rId7"/>
              </a:rPr>
              <a:t>https://minjung-</a:t>
            </a:r>
            <a:r>
              <a:rPr kumimoji="1" lang="en" altLang="ko-Kore-KR" sz="2400" dirty="0" err="1">
                <a:hlinkClick r:id="rId7"/>
              </a:rPr>
              <a:t>sys.github.io</a:t>
            </a:r>
            <a:r>
              <a:rPr kumimoji="1" lang="en" altLang="ko-Kore-KR" sz="2400" dirty="0">
                <a:hlinkClick r:id="rId7"/>
              </a:rPr>
              <a:t>/</a:t>
            </a:r>
            <a:r>
              <a:rPr kumimoji="1" lang="en" altLang="ko-Kore-KR" sz="2400" dirty="0" err="1">
                <a:hlinkClick r:id="rId7"/>
              </a:rPr>
              <a:t>Shinconghae</a:t>
            </a:r>
            <a:r>
              <a:rPr kumimoji="1" lang="en" altLang="ko-Kore-KR" sz="2400" dirty="0">
                <a:hlinkClick r:id="rId7"/>
              </a:rPr>
              <a:t>/</a:t>
            </a:r>
            <a:endParaRPr kumimoji="1" lang="ko-Kore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63755-6958-4C4B-9CFB-80A830147507}"/>
              </a:ext>
            </a:extLst>
          </p:cNvPr>
          <p:cNvSpPr txBox="1"/>
          <p:nvPr/>
        </p:nvSpPr>
        <p:spPr>
          <a:xfrm>
            <a:off x="1399599" y="5855110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신</a:t>
            </a:r>
            <a:r>
              <a:rPr kumimoji="1" lang="en-US" altLang="ko-Kore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콩 레벨테스트 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url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모바일 접속 권장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  <a:r>
              <a:rPr kumimoji="1" lang="ko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: </a:t>
            </a:r>
            <a:endParaRPr kumimoji="1" lang="ko-Kore-KR" altLang="en-US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337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C2F9BD3-71B4-9A48-B3E1-9A8596B14D09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서비스 구현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BD44E23-AA3A-F042-9ACB-80729C0B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693" y="1680519"/>
            <a:ext cx="8623278" cy="440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1ECBAE-DB8D-6F46-8647-479E855769FD}"/>
              </a:ext>
            </a:extLst>
          </p:cNvPr>
          <p:cNvSpPr txBox="1"/>
          <p:nvPr/>
        </p:nvSpPr>
        <p:spPr>
          <a:xfrm>
            <a:off x="4391445" y="1050325"/>
            <a:ext cx="3607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신</a:t>
            </a:r>
            <a:r>
              <a:rPr kumimoji="1" lang="en-US" altLang="ko-Kore-KR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.</a:t>
            </a:r>
            <a:r>
              <a:rPr kumimoji="1" lang="ko-KR" altLang="en-US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콩 그린카드 서비스 </a:t>
            </a:r>
            <a:r>
              <a:rPr kumimoji="1" lang="en-US" altLang="ko-KR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ERD </a:t>
            </a:r>
            <a:r>
              <a:rPr kumimoji="1" lang="ko-KR" altLang="en-US" sz="2000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구현 </a:t>
            </a:r>
            <a:endParaRPr kumimoji="1" lang="ko-Kore-KR" altLang="en-US" sz="20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405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6153034-8783-9948-BF5E-1CD26EC9B58E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기존 서비스와 차별점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B91AE07-510A-884B-A24D-28AE25DA72CB}"/>
              </a:ext>
            </a:extLst>
          </p:cNvPr>
          <p:cNvSpPr/>
          <p:nvPr/>
        </p:nvSpPr>
        <p:spPr>
          <a:xfrm>
            <a:off x="1368869" y="1223317"/>
            <a:ext cx="2545492" cy="252077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소비 패턴에 따른 맞춤형 </a:t>
            </a:r>
            <a:endParaRPr kumimoji="1" lang="en-US" altLang="ko-KR" dirty="0">
              <a:solidFill>
                <a:schemeClr val="tx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그린카드 제공</a:t>
            </a:r>
            <a:endParaRPr kumimoji="1" lang="ko-Kore-KR" altLang="en-US" dirty="0">
              <a:solidFill>
                <a:schemeClr val="tx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050A3F8-842C-3C49-9D17-7672046977B0}"/>
              </a:ext>
            </a:extLst>
          </p:cNvPr>
          <p:cNvSpPr/>
          <p:nvPr/>
        </p:nvSpPr>
        <p:spPr>
          <a:xfrm>
            <a:off x="4787506" y="1223317"/>
            <a:ext cx="2545492" cy="252077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미래세대의</a:t>
            </a:r>
            <a:r>
              <a:rPr kumimoji="1" lang="ko-KR" altLang="en-US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접근성을 위한 흥미로운 </a:t>
            </a:r>
            <a:endParaRPr kumimoji="1" lang="en-US" altLang="ko-KR" dirty="0">
              <a:solidFill>
                <a:schemeClr val="tx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요소 추가</a:t>
            </a:r>
            <a:endParaRPr kumimoji="1" lang="ko-Kore-KR" altLang="en-US" dirty="0">
              <a:solidFill>
                <a:schemeClr val="tx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CF1961D-E79D-6342-9E30-118920F671EF}"/>
              </a:ext>
            </a:extLst>
          </p:cNvPr>
          <p:cNvSpPr/>
          <p:nvPr/>
        </p:nvSpPr>
        <p:spPr>
          <a:xfrm>
            <a:off x="8206143" y="1223317"/>
            <a:ext cx="2545492" cy="25207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실현가능한</a:t>
            </a:r>
            <a:r>
              <a:rPr kumimoji="1" lang="ko-KR" altLang="en-US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목표 설정을 통한 친환경 </a:t>
            </a:r>
            <a:endParaRPr kumimoji="1" lang="en-US" altLang="ko-KR" dirty="0">
              <a:solidFill>
                <a:schemeClr val="tx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서비스 제공</a:t>
            </a:r>
            <a:endParaRPr kumimoji="1" lang="ko-Kore-KR" altLang="en-US" dirty="0">
              <a:solidFill>
                <a:schemeClr val="tx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EECA810-13B5-DA47-A605-5DCC9DD0AF69}"/>
              </a:ext>
            </a:extLst>
          </p:cNvPr>
          <p:cNvGrpSpPr/>
          <p:nvPr/>
        </p:nvGrpSpPr>
        <p:grpSpPr>
          <a:xfrm>
            <a:off x="1041415" y="4234804"/>
            <a:ext cx="3200400" cy="1717589"/>
            <a:chOff x="1554220" y="4135950"/>
            <a:chExt cx="3200400" cy="171758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075E8B-8AE9-814E-B6F4-EB61AB14DEE9}"/>
                </a:ext>
              </a:extLst>
            </p:cNvPr>
            <p:cNvSpPr/>
            <p:nvPr/>
          </p:nvSpPr>
          <p:spPr>
            <a:xfrm>
              <a:off x="1554220" y="4135950"/>
              <a:ext cx="3200400" cy="17175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4E4A61-5235-1A4F-B4C7-664F0FAA7034}"/>
                </a:ext>
              </a:extLst>
            </p:cNvPr>
            <p:cNvSpPr txBox="1"/>
            <p:nvPr/>
          </p:nvSpPr>
          <p:spPr>
            <a:xfrm>
              <a:off x="1648988" y="4394578"/>
              <a:ext cx="30108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소비자</a:t>
              </a: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개개인의 카드 사용 데이터를 분석하여 소비 패턴에 따른 맞춤형 그린카드 추천</a:t>
              </a:r>
              <a:endParaRPr kumimoji="1" lang="ko-Kore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059576-6EC9-BC46-A510-B4238DBFEEDE}"/>
              </a:ext>
            </a:extLst>
          </p:cNvPr>
          <p:cNvGrpSpPr/>
          <p:nvPr/>
        </p:nvGrpSpPr>
        <p:grpSpPr>
          <a:xfrm>
            <a:off x="4460052" y="4234803"/>
            <a:ext cx="3200400" cy="1717589"/>
            <a:chOff x="1554220" y="4135950"/>
            <a:chExt cx="3200400" cy="171758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6D35FC6-513B-6246-8D39-E05812288B79}"/>
                </a:ext>
              </a:extLst>
            </p:cNvPr>
            <p:cNvSpPr/>
            <p:nvPr/>
          </p:nvSpPr>
          <p:spPr>
            <a:xfrm>
              <a:off x="1554220" y="4135950"/>
              <a:ext cx="3200400" cy="17175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371616-EC48-864B-9B35-EA8D34F0B59D}"/>
                </a:ext>
              </a:extLst>
            </p:cNvPr>
            <p:cNvSpPr txBox="1"/>
            <p:nvPr/>
          </p:nvSpPr>
          <p:spPr>
            <a:xfrm>
              <a:off x="1648988" y="4394579"/>
              <a:ext cx="30108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친환경 서비스 이지만 세부적으로 어떤 소비형태를 이루고 있는지 분석하여 각각에 대한 점수를 매기는 방식</a:t>
              </a:r>
              <a:endParaRPr kumimoji="1" lang="ko-Kore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7EA7A3A-329E-7340-B0C2-181DDBCFB779}"/>
              </a:ext>
            </a:extLst>
          </p:cNvPr>
          <p:cNvGrpSpPr/>
          <p:nvPr/>
        </p:nvGrpSpPr>
        <p:grpSpPr>
          <a:xfrm>
            <a:off x="7878689" y="4234801"/>
            <a:ext cx="3200400" cy="1717589"/>
            <a:chOff x="1554220" y="4135950"/>
            <a:chExt cx="3200400" cy="171758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752786-B74B-7047-99A3-73BC02F61AA7}"/>
                </a:ext>
              </a:extLst>
            </p:cNvPr>
            <p:cNvSpPr/>
            <p:nvPr/>
          </p:nvSpPr>
          <p:spPr>
            <a:xfrm>
              <a:off x="1554220" y="4135950"/>
              <a:ext cx="3200400" cy="17175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DE4269-8D4B-AA4C-AE44-ADF5E0B0A912}"/>
                </a:ext>
              </a:extLst>
            </p:cNvPr>
            <p:cNvSpPr txBox="1"/>
            <p:nvPr/>
          </p:nvSpPr>
          <p:spPr>
            <a:xfrm>
              <a:off x="1648988" y="4394579"/>
              <a:ext cx="30108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탄소</a:t>
              </a:r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배출량을 고려한 가중치 부여를 통하여 탄소 중립 </a:t>
              </a:r>
              <a:endParaRPr kumimoji="1" lang="en-US" altLang="ko-KR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  <a:p>
              <a:r>
                <a:rPr kumimoji="1" lang="ko-KR" altLang="en-US" dirty="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사회 달성 기여  </a:t>
              </a:r>
              <a:endParaRPr kumimoji="1" lang="ko-Kore-KR" altLang="en-US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B94D409-C18E-5B4F-88C7-C212BB1E3669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3914361" y="2483707"/>
            <a:ext cx="873145" cy="0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E808E03B-FC12-4048-9366-9429108BA5AA}"/>
              </a:ext>
            </a:extLst>
          </p:cNvPr>
          <p:cNvCxnSpPr/>
          <p:nvPr/>
        </p:nvCxnSpPr>
        <p:spPr>
          <a:xfrm>
            <a:off x="7332998" y="2483707"/>
            <a:ext cx="873145" cy="0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63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A657BC11-BBDC-1E4E-97A1-1F14592E5C8E}"/>
              </a:ext>
            </a:extLst>
          </p:cNvPr>
          <p:cNvSpPr/>
          <p:nvPr/>
        </p:nvSpPr>
        <p:spPr>
          <a:xfrm>
            <a:off x="3553905" y="1105293"/>
            <a:ext cx="4892511" cy="46474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25557-C120-8843-9A3F-318F159E9C97}"/>
              </a:ext>
            </a:extLst>
          </p:cNvPr>
          <p:cNvSpPr txBox="1"/>
          <p:nvPr/>
        </p:nvSpPr>
        <p:spPr>
          <a:xfrm>
            <a:off x="4560964" y="2967335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5400" dirty="0">
                <a:latin typeface="BM JUA OTF" panose="02020603020101020101" pitchFamily="18" charset="-127"/>
                <a:ea typeface="BM JUA OTF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5088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79E1CF8-A581-8345-BA8F-9C5E0471DF5F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주제</a:t>
            </a:r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선정 배경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0E073A-9995-024A-894F-F1135CDA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15" y="1550194"/>
            <a:ext cx="4784725" cy="375761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A30CB0-F22D-DD46-88DC-BA2025FC177F}"/>
              </a:ext>
            </a:extLst>
          </p:cNvPr>
          <p:cNvSpPr/>
          <p:nvPr/>
        </p:nvSpPr>
        <p:spPr>
          <a:xfrm>
            <a:off x="1843088" y="2407444"/>
            <a:ext cx="3457575" cy="585787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BB8D8-E6AB-0049-A2FA-2D905F9EA2F4}"/>
              </a:ext>
            </a:extLst>
          </p:cNvPr>
          <p:cNvSpPr txBox="1"/>
          <p:nvPr/>
        </p:nvSpPr>
        <p:spPr>
          <a:xfrm>
            <a:off x="960710" y="1067708"/>
            <a:ext cx="10658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탄소 배출량 증가에 따른 온실효과로 인한 기후변화 또는 지구온난화는 현재 가장 중요한</a:t>
            </a:r>
            <a:r>
              <a:rPr lang="ko-KR" altLang="en-US" b="1" dirty="0">
                <a:solidFill>
                  <a:srgbClr val="555555"/>
                </a:solidFill>
                <a:effectLst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effectLst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국제 환경문제</a:t>
            </a:r>
            <a:r>
              <a:rPr lang="ko-KR" altLang="en-US" b="1" dirty="0">
                <a:effectLst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로 떠오름</a:t>
            </a:r>
            <a:endParaRPr lang="ko-Kore-KR" altLang="en-US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B7DF8-69B0-6F43-B3B3-AE53F1F35ED1}"/>
              </a:ext>
            </a:extLst>
          </p:cNvPr>
          <p:cNvSpPr txBox="1"/>
          <p:nvPr/>
        </p:nvSpPr>
        <p:spPr>
          <a:xfrm>
            <a:off x="801414" y="5307806"/>
            <a:ext cx="4784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[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그림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1-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1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인당 소비 배출량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]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출처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KBS 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자료 제공</a:t>
            </a:r>
            <a:endParaRPr kumimoji="1" lang="ko-Kore-KR" altLang="en-US" sz="1100" dirty="0">
              <a:effectLst>
                <a:glow rad="38100">
                  <a:schemeClr val="bg1">
                    <a:alpha val="40000"/>
                  </a:schemeClr>
                </a:glow>
              </a:effectLst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FB82F-B8DA-C142-A16B-D60C72255C12}"/>
              </a:ext>
            </a:extLst>
          </p:cNvPr>
          <p:cNvSpPr txBox="1"/>
          <p:nvPr/>
        </p:nvSpPr>
        <p:spPr>
          <a:xfrm>
            <a:off x="6210300" y="5307806"/>
            <a:ext cx="5408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[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그림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2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–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한국의 온실가스 배출량 순위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]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출처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그린포스트 코리아</a:t>
            </a:r>
            <a:endParaRPr kumimoji="1" lang="ko-Kore-KR" altLang="en-US" sz="1100" dirty="0">
              <a:effectLst>
                <a:glow rad="38100">
                  <a:schemeClr val="bg1">
                    <a:alpha val="40000"/>
                  </a:schemeClr>
                </a:glow>
              </a:effectLst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415354-413D-5641-B128-5F38DD75B754}"/>
              </a:ext>
            </a:extLst>
          </p:cNvPr>
          <p:cNvSpPr txBox="1"/>
          <p:nvPr/>
        </p:nvSpPr>
        <p:spPr>
          <a:xfrm>
            <a:off x="881062" y="5795724"/>
            <a:ext cx="10658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effectLst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한국의 </a:t>
            </a:r>
            <a:r>
              <a:rPr lang="en-US" altLang="ko-KR" b="1" dirty="0">
                <a:effectLst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1</a:t>
            </a:r>
            <a:r>
              <a:rPr lang="ko-KR" altLang="en-US" b="1" dirty="0">
                <a:effectLst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인당 탄소 배출량은 세계 평균에 비해 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약 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3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배 높음에 따라 </a:t>
            </a:r>
            <a:endParaRPr lang="en-US" altLang="ko-KR" b="1" dirty="0">
              <a:solidFill>
                <a:srgbClr val="0432FF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lang="ko-Kore-KR" altLang="en-US" b="1" dirty="0">
                <a:solidFill>
                  <a:srgbClr val="0432F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탄소</a:t>
            </a:r>
            <a:r>
              <a:rPr lang="ko-KR" altLang="en-US" b="1" dirty="0">
                <a:solidFill>
                  <a:srgbClr val="0432F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배출의 저감 필요성 대두</a:t>
            </a:r>
            <a:endParaRPr lang="en-US" altLang="ko-KR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D664208-C6EA-1C4E-B08D-00E3FE4D8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1550194"/>
            <a:ext cx="4784725" cy="375761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45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B6E90EE-43EA-064E-9CF9-9C2655FE8029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주제</a:t>
            </a:r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선정 배경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82164A-0369-7742-A7A0-921FD0F3B13B}"/>
              </a:ext>
            </a:extLst>
          </p:cNvPr>
          <p:cNvSpPr/>
          <p:nvPr/>
        </p:nvSpPr>
        <p:spPr>
          <a:xfrm flipH="1">
            <a:off x="5772318" y="1168400"/>
            <a:ext cx="45719" cy="52845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E6226-2564-7A41-88AF-E5EC8D479A59}"/>
              </a:ext>
            </a:extLst>
          </p:cNvPr>
          <p:cNvSpPr txBox="1"/>
          <p:nvPr/>
        </p:nvSpPr>
        <p:spPr>
          <a:xfrm>
            <a:off x="519409" y="1168400"/>
            <a:ext cx="5396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한국의 </a:t>
            </a:r>
            <a:r>
              <a:rPr lang="en-US" altLang="ko-KR" b="1" dirty="0">
                <a:solidFill>
                  <a:srgbClr val="0432FF"/>
                </a:solidFill>
                <a:effectLst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2050</a:t>
            </a:r>
            <a:r>
              <a:rPr lang="ko-KR" altLang="en-US" b="1" dirty="0">
                <a:solidFill>
                  <a:srgbClr val="0432FF"/>
                </a:solidFill>
                <a:effectLst/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탄소 중립 정책</a:t>
            </a:r>
            <a:endParaRPr lang="ko-Kore-KR" altLang="en-US" b="1" dirty="0">
              <a:solidFill>
                <a:srgbClr val="0432FF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FBFF1-49F5-E745-B0F2-D9F01F66F39B}"/>
              </a:ext>
            </a:extLst>
          </p:cNvPr>
          <p:cNvSpPr txBox="1"/>
          <p:nvPr/>
        </p:nvSpPr>
        <p:spPr>
          <a:xfrm>
            <a:off x="615067" y="5567962"/>
            <a:ext cx="5606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2050</a:t>
            </a:r>
            <a:r>
              <a:rPr lang="ko-KR" altLang="en-US" sz="16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년까지 세계 탄소 순 배출량이 </a:t>
            </a:r>
            <a:r>
              <a:rPr lang="en-US" altLang="ko-KR" sz="16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ko-KR" altLang="en-US" sz="16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되는 탄소 중립</a:t>
            </a:r>
            <a:r>
              <a:rPr lang="en-US" altLang="ko-KR" sz="16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6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Net-zero)</a:t>
            </a:r>
            <a:r>
              <a:rPr lang="ko-KR" altLang="en-US" sz="16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달성하기 위해 정부는 </a:t>
            </a:r>
            <a:r>
              <a:rPr lang="en-US" altLang="ko-KR" sz="1600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2030</a:t>
            </a:r>
            <a:r>
              <a:rPr lang="ko-KR" altLang="en-US" sz="1600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년까지 </a:t>
            </a:r>
            <a:r>
              <a:rPr lang="en-US" altLang="ko-KR" sz="1600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2010</a:t>
            </a:r>
            <a:r>
              <a:rPr lang="ko-KR" altLang="en-US" sz="1600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대비 이산화탄소 배출을 </a:t>
            </a:r>
            <a:r>
              <a:rPr lang="en-US" altLang="ko-KR" sz="1600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45% </a:t>
            </a:r>
            <a:r>
              <a:rPr lang="ko-KR" altLang="en-US" sz="1600" b="1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줄여야 한다고 권고</a:t>
            </a:r>
            <a:endParaRPr lang="ko-Kore-KR" altLang="en-US" sz="1600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pic>
        <p:nvPicPr>
          <p:cNvPr id="16" name="Picture 4" descr="2050탄소중립포털">
            <a:extLst>
              <a:ext uri="{FF2B5EF4-FFF2-40B4-BE49-F238E27FC236}">
                <a16:creationId xmlns:a16="http://schemas.microsoft.com/office/drawing/2014/main" id="{B75FFEED-C2BC-FD48-9A39-8C719B87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27" y="1768645"/>
            <a:ext cx="3258607" cy="32793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27061C-C8B1-4940-ABE1-3F472E8966CD}"/>
              </a:ext>
            </a:extLst>
          </p:cNvPr>
          <p:cNvSpPr txBox="1"/>
          <p:nvPr/>
        </p:nvSpPr>
        <p:spPr>
          <a:xfrm>
            <a:off x="1788927" y="5047992"/>
            <a:ext cx="325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[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그림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4-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2050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탄소 중립 정책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]</a:t>
            </a:r>
            <a:endParaRPr kumimoji="1" lang="ko-Kore-KR" altLang="en-US" sz="1100" dirty="0">
              <a:effectLst>
                <a:glow rad="38100">
                  <a:schemeClr val="bg1">
                    <a:alpha val="40000"/>
                  </a:schemeClr>
                </a:glow>
              </a:effectLst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B0D1EA7-BC01-8E40-879B-5C7905DBE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70"/>
          <a:stretch/>
        </p:blipFill>
        <p:spPr bwMode="auto">
          <a:xfrm>
            <a:off x="6197840" y="1768645"/>
            <a:ext cx="4873106" cy="32793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DF83FE-F352-9146-8492-7F34322D14D5}"/>
              </a:ext>
            </a:extLst>
          </p:cNvPr>
          <p:cNvSpPr txBox="1"/>
          <p:nvPr/>
        </p:nvSpPr>
        <p:spPr>
          <a:xfrm>
            <a:off x="6378242" y="1168400"/>
            <a:ext cx="46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탄소 중립이란</a:t>
            </a:r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BB0DB3-D023-AE45-A2E9-DEB0FC6B2DDB}"/>
              </a:ext>
            </a:extLst>
          </p:cNvPr>
          <p:cNvSpPr txBox="1"/>
          <p:nvPr/>
        </p:nvSpPr>
        <p:spPr>
          <a:xfrm>
            <a:off x="6197840" y="5540515"/>
            <a:ext cx="50535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u="none" strike="noStrike" dirty="0">
                <a:effectLst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대기 중 이산화탄소 농도 증가를 막기 위해 인간 활동에 의한 </a:t>
            </a:r>
            <a:r>
              <a:rPr lang="ko-KR" altLang="en-US" sz="1600" b="1" u="none" strike="noStrike" dirty="0">
                <a:solidFill>
                  <a:srgbClr val="0432FF"/>
                </a:solidFill>
                <a:effectLst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배출량은 최대한 감소</a:t>
            </a:r>
            <a:r>
              <a:rPr lang="ko-KR" altLang="en-US" sz="1600" u="none" strike="noStrike" dirty="0">
                <a:effectLst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시키고</a:t>
            </a:r>
            <a:r>
              <a:rPr lang="en-US" altLang="ko-KR" sz="1600" u="none" strike="noStrike" dirty="0">
                <a:effectLst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 </a:t>
            </a:r>
            <a:endParaRPr lang="ko-KR" altLang="en-US" sz="1600" dirty="0">
              <a:effectLst/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u="none" strike="noStrike" dirty="0">
                <a:solidFill>
                  <a:srgbClr val="0432FF"/>
                </a:solidFill>
                <a:effectLst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흡수량은 증대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하여 순 배출량이 ‘</a:t>
            </a: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0’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 되도록 하는 것</a:t>
            </a:r>
            <a:br>
              <a:rPr lang="ko-KR" altLang="en-US" sz="1600" dirty="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</a:br>
            <a:endParaRPr lang="ko-Kore-KR" altLang="en-US" sz="1600" dirty="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6BA030-BDAE-E94D-90E5-A994432CF141}"/>
              </a:ext>
            </a:extLst>
          </p:cNvPr>
          <p:cNvSpPr/>
          <p:nvPr/>
        </p:nvSpPr>
        <p:spPr>
          <a:xfrm flipH="1">
            <a:off x="11423618" y="1333214"/>
            <a:ext cx="45719" cy="52845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E6CD83-88F9-B845-9BD9-218AE0DA2D0D}"/>
              </a:ext>
            </a:extLst>
          </p:cNvPr>
          <p:cNvSpPr txBox="1"/>
          <p:nvPr/>
        </p:nvSpPr>
        <p:spPr>
          <a:xfrm>
            <a:off x="6197840" y="5047992"/>
            <a:ext cx="4677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[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그림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3–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탄소 중립 실현 전과 후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]</a:t>
            </a:r>
            <a:endParaRPr kumimoji="1" lang="ko-Kore-KR" altLang="en-US" sz="1100" dirty="0">
              <a:effectLst>
                <a:glow rad="38100">
                  <a:schemeClr val="bg1">
                    <a:alpha val="40000"/>
                  </a:schemeClr>
                </a:glow>
              </a:effectLst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078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841BA5F-A37F-484B-9D78-662D983B457B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문제 해결 아이디어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19C2F-57C6-874B-B243-5044522C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86" y="2042679"/>
            <a:ext cx="2228667" cy="22286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C357C9-66EA-F54C-942A-819A72F40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174" y="1857265"/>
            <a:ext cx="2438400" cy="238976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EA276-B39F-4345-AFCE-1369231EDCC3}"/>
              </a:ext>
            </a:extLst>
          </p:cNvPr>
          <p:cNvGrpSpPr/>
          <p:nvPr/>
        </p:nvGrpSpPr>
        <p:grpSpPr>
          <a:xfrm>
            <a:off x="8730695" y="1802141"/>
            <a:ext cx="2196871" cy="2469205"/>
            <a:chOff x="8883369" y="1786647"/>
            <a:chExt cx="2196871" cy="246920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CC0C4A-9FB8-B846-9978-4F4C56FE6C23}"/>
                </a:ext>
              </a:extLst>
            </p:cNvPr>
            <p:cNvGrpSpPr/>
            <p:nvPr/>
          </p:nvGrpSpPr>
          <p:grpSpPr>
            <a:xfrm>
              <a:off x="9432587" y="1786647"/>
              <a:ext cx="1098435" cy="1541835"/>
              <a:chOff x="8455352" y="2198451"/>
              <a:chExt cx="1098435" cy="1541835"/>
            </a:xfrm>
          </p:grpSpPr>
          <p:sp>
            <p:nvSpPr>
              <p:cNvPr id="15" name="지연 14">
                <a:extLst>
                  <a:ext uri="{FF2B5EF4-FFF2-40B4-BE49-F238E27FC236}">
                    <a16:creationId xmlns:a16="http://schemas.microsoft.com/office/drawing/2014/main" id="{90BF3F73-A082-134B-B493-5C272F4C9986}"/>
                  </a:ext>
                </a:extLst>
              </p:cNvPr>
              <p:cNvSpPr/>
              <p:nvPr/>
            </p:nvSpPr>
            <p:spPr>
              <a:xfrm rot="16200000">
                <a:off x="8508072" y="2694570"/>
                <a:ext cx="992996" cy="1098435"/>
              </a:xfrm>
              <a:prstGeom prst="flowChartDelay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rgbClr val="EAFA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5CC6BCC-BAC3-DE48-AB2C-D618E7C29F0E}"/>
                  </a:ext>
                </a:extLst>
              </p:cNvPr>
              <p:cNvSpPr/>
              <p:nvPr/>
            </p:nvSpPr>
            <p:spPr>
              <a:xfrm>
                <a:off x="8553855" y="2198451"/>
                <a:ext cx="901430" cy="80739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9517FC5-298B-9C4E-BF86-64426D61C406}"/>
                </a:ext>
              </a:extLst>
            </p:cNvPr>
            <p:cNvGrpSpPr/>
            <p:nvPr/>
          </p:nvGrpSpPr>
          <p:grpSpPr>
            <a:xfrm>
              <a:off x="8883369" y="2689698"/>
              <a:ext cx="1098435" cy="1541835"/>
              <a:chOff x="8455352" y="2198451"/>
              <a:chExt cx="1098435" cy="1541835"/>
            </a:xfrm>
          </p:grpSpPr>
          <p:sp>
            <p:nvSpPr>
              <p:cNvPr id="9" name="지연 8">
                <a:extLst>
                  <a:ext uri="{FF2B5EF4-FFF2-40B4-BE49-F238E27FC236}">
                    <a16:creationId xmlns:a16="http://schemas.microsoft.com/office/drawing/2014/main" id="{B1821A69-8D60-C544-AE3B-0C89184D8355}"/>
                  </a:ext>
                </a:extLst>
              </p:cNvPr>
              <p:cNvSpPr/>
              <p:nvPr/>
            </p:nvSpPr>
            <p:spPr>
              <a:xfrm rot="16200000">
                <a:off x="8508072" y="2694570"/>
                <a:ext cx="992996" cy="1098435"/>
              </a:xfrm>
              <a:prstGeom prst="flowChartDelay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rgbClr val="EAFA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033A19C-B557-6E48-B010-AC99124D32A1}"/>
                  </a:ext>
                </a:extLst>
              </p:cNvPr>
              <p:cNvSpPr/>
              <p:nvPr/>
            </p:nvSpPr>
            <p:spPr>
              <a:xfrm>
                <a:off x="8553855" y="2198451"/>
                <a:ext cx="901430" cy="80739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B53E964-D467-0A40-B501-4D8C06A55B7B}"/>
                </a:ext>
              </a:extLst>
            </p:cNvPr>
            <p:cNvGrpSpPr/>
            <p:nvPr/>
          </p:nvGrpSpPr>
          <p:grpSpPr>
            <a:xfrm>
              <a:off x="9981805" y="2714017"/>
              <a:ext cx="1098435" cy="1541835"/>
              <a:chOff x="8455352" y="2198451"/>
              <a:chExt cx="1098435" cy="1541835"/>
            </a:xfrm>
          </p:grpSpPr>
          <p:sp>
            <p:nvSpPr>
              <p:cNvPr id="12" name="지연 11">
                <a:extLst>
                  <a:ext uri="{FF2B5EF4-FFF2-40B4-BE49-F238E27FC236}">
                    <a16:creationId xmlns:a16="http://schemas.microsoft.com/office/drawing/2014/main" id="{DBDD9F9A-AC55-C043-8ACA-872F8716CCA0}"/>
                  </a:ext>
                </a:extLst>
              </p:cNvPr>
              <p:cNvSpPr/>
              <p:nvPr/>
            </p:nvSpPr>
            <p:spPr>
              <a:xfrm rot="16200000">
                <a:off x="8508072" y="2694570"/>
                <a:ext cx="992996" cy="1098435"/>
              </a:xfrm>
              <a:prstGeom prst="flowChartDelay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rgbClr val="EAFA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BF9A5ED-B085-7A46-B29C-FF5AAA0A706E}"/>
                  </a:ext>
                </a:extLst>
              </p:cNvPr>
              <p:cNvSpPr/>
              <p:nvPr/>
            </p:nvSpPr>
            <p:spPr>
              <a:xfrm>
                <a:off x="8553855" y="2198451"/>
                <a:ext cx="901430" cy="80739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47447ABE-1E62-A847-8FD7-35E5ADC3DF0A}"/>
              </a:ext>
            </a:extLst>
          </p:cNvPr>
          <p:cNvSpPr/>
          <p:nvPr/>
        </p:nvSpPr>
        <p:spPr>
          <a:xfrm>
            <a:off x="3485471" y="2862456"/>
            <a:ext cx="967228" cy="42801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B96CC76D-264D-7C40-9D2A-14126A86C18A}"/>
              </a:ext>
            </a:extLst>
          </p:cNvPr>
          <p:cNvSpPr/>
          <p:nvPr/>
        </p:nvSpPr>
        <p:spPr>
          <a:xfrm>
            <a:off x="7465195" y="2862456"/>
            <a:ext cx="967228" cy="42801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06406-C890-9F49-9402-39EA331699A5}"/>
              </a:ext>
            </a:extLst>
          </p:cNvPr>
          <p:cNvSpPr txBox="1"/>
          <p:nvPr/>
        </p:nvSpPr>
        <p:spPr>
          <a:xfrm>
            <a:off x="907625" y="485578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사용자</a:t>
            </a:r>
            <a:r>
              <a:rPr kumimoji="1"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소비 데이터 분석</a:t>
            </a:r>
            <a:endParaRPr kumimoji="1" lang="ko-Kore-KR" altLang="en-US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3B8E00-2931-3D40-A350-6579DF835B66}"/>
              </a:ext>
            </a:extLst>
          </p:cNvPr>
          <p:cNvSpPr txBox="1"/>
          <p:nvPr/>
        </p:nvSpPr>
        <p:spPr>
          <a:xfrm>
            <a:off x="4448920" y="4855783"/>
            <a:ext cx="3016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소비 데이터 분석을 통한 </a:t>
            </a:r>
            <a:endParaRPr kumimoji="1" lang="en-US" altLang="ko-KR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kumimoji="1" lang="ko-KR" altLang="en-US" b="1" dirty="0">
                <a:solidFill>
                  <a:srgbClr val="0432F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환경 점수 </a:t>
            </a:r>
            <a:r>
              <a:rPr kumimoji="1" lang="en-US" altLang="ko-KR" b="1" dirty="0">
                <a:solidFill>
                  <a:srgbClr val="0432F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(Green Score) </a:t>
            </a:r>
            <a:r>
              <a:rPr kumimoji="1" lang="ko-KR" altLang="en-US" b="1" dirty="0">
                <a:solidFill>
                  <a:srgbClr val="0432F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산출</a:t>
            </a:r>
            <a:endParaRPr kumimoji="1" lang="ko-Kore-KR" altLang="en-US" b="1" dirty="0">
              <a:solidFill>
                <a:srgbClr val="0432FF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79148C-93B2-B340-AA3B-E3A5E6DF2405}"/>
              </a:ext>
            </a:extLst>
          </p:cNvPr>
          <p:cNvSpPr txBox="1"/>
          <p:nvPr/>
        </p:nvSpPr>
        <p:spPr>
          <a:xfrm>
            <a:off x="8224449" y="4855782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산출된 환경 점수를 바탕으로</a:t>
            </a:r>
            <a:endParaRPr kumimoji="1" lang="en-US" altLang="ko-KR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kumimoji="1" lang="ko-KR" altLang="en-US" b="1" dirty="0">
                <a:solidFill>
                  <a:srgbClr val="0432FF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소비자 맞춤형 그린 카드 </a:t>
            </a:r>
            <a:r>
              <a:rPr kumimoji="1"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제공 </a:t>
            </a:r>
            <a:endParaRPr kumimoji="1" lang="ko-Kore-KR" altLang="en-US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A6786D-3832-904F-B0B4-74F1888DDA30}"/>
              </a:ext>
            </a:extLst>
          </p:cNvPr>
          <p:cNvSpPr txBox="1"/>
          <p:nvPr/>
        </p:nvSpPr>
        <p:spPr>
          <a:xfrm>
            <a:off x="8836980" y="3510750"/>
            <a:ext cx="2105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그룹별 그린카드 </a:t>
            </a:r>
            <a:endParaRPr kumimoji="1" lang="en-US" altLang="ko-KR" b="1" dirty="0"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algn="ctr"/>
            <a:r>
              <a:rPr kumimoji="1" lang="ko-KR" altLang="en-US" b="1" dirty="0">
                <a:solidFill>
                  <a:schemeClr val="bg1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혜택  및 서비스 이용</a:t>
            </a:r>
            <a:endParaRPr kumimoji="1" lang="ko-Kore-KR" altLang="en-US" b="1" dirty="0"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495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11F6341-6B10-8D42-9C02-01984C270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498" y="2252710"/>
            <a:ext cx="2851775" cy="4336473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DCEFD18-0AEE-B446-B773-91392933BB5A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전처리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1011BB-A806-904C-A621-FF81C20DC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42" b="52377"/>
          <a:stretch/>
        </p:blipFill>
        <p:spPr>
          <a:xfrm>
            <a:off x="537287" y="2290086"/>
            <a:ext cx="2569614" cy="17127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AE3D21-87C8-3546-A59E-EB6E5B7BE6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43" r="1786"/>
          <a:stretch/>
        </p:blipFill>
        <p:spPr>
          <a:xfrm>
            <a:off x="537288" y="4246654"/>
            <a:ext cx="2569614" cy="2200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01FCBC-FF5B-5843-AA74-CC28C2E8D0C7}"/>
              </a:ext>
            </a:extLst>
          </p:cNvPr>
          <p:cNvSpPr txBox="1"/>
          <p:nvPr/>
        </p:nvSpPr>
        <p:spPr>
          <a:xfrm>
            <a:off x="537288" y="3916610"/>
            <a:ext cx="251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86971-B49A-F241-8AC5-C05828265ECA}"/>
              </a:ext>
            </a:extLst>
          </p:cNvPr>
          <p:cNvSpPr/>
          <p:nvPr/>
        </p:nvSpPr>
        <p:spPr>
          <a:xfrm>
            <a:off x="4312130" y="3146467"/>
            <a:ext cx="839495" cy="289411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82FA9B43-8795-B34D-823C-3B070B2D6C0A}"/>
              </a:ext>
            </a:extLst>
          </p:cNvPr>
          <p:cNvSpPr/>
          <p:nvPr/>
        </p:nvSpPr>
        <p:spPr>
          <a:xfrm>
            <a:off x="3279830" y="3576526"/>
            <a:ext cx="414471" cy="104949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D0559E7-6137-1847-B3B3-7E51E059AB75}"/>
              </a:ext>
            </a:extLst>
          </p:cNvPr>
          <p:cNvSpPr/>
          <p:nvPr/>
        </p:nvSpPr>
        <p:spPr>
          <a:xfrm>
            <a:off x="360135" y="969869"/>
            <a:ext cx="7584740" cy="7463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B1~B167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ko-Kore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업종별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금액 데이터 업종 중분류를 기준으로 통합</a:t>
            </a:r>
            <a:endParaRPr kumimoji="1" lang="en-US" altLang="ko-KR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병합 후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29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컬럼으로 축소</a:t>
            </a:r>
            <a:endParaRPr kumimoji="1" lang="ko-Kore-KR" altLang="en-US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82E4E91-E348-0F4B-A2CB-6EA43DE3B33B}"/>
              </a:ext>
            </a:extLst>
          </p:cNvPr>
          <p:cNvSpPr/>
          <p:nvPr/>
        </p:nvSpPr>
        <p:spPr>
          <a:xfrm>
            <a:off x="769938" y="1805818"/>
            <a:ext cx="2104313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B </a:t>
            </a:r>
            <a:r>
              <a:rPr kumimoji="1" lang="ko-Kore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컬럼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금액 세부 데이터</a:t>
            </a:r>
            <a:endParaRPr kumimoji="1" lang="ko-Kore-KR" altLang="en-US" sz="14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F6EE21F-88CD-F741-A0AB-DFE45EC6F578}"/>
              </a:ext>
            </a:extLst>
          </p:cNvPr>
          <p:cNvSpPr/>
          <p:nvPr/>
        </p:nvSpPr>
        <p:spPr>
          <a:xfrm>
            <a:off x="4447220" y="1818495"/>
            <a:ext cx="2104313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업종 중분류 후 데이터</a:t>
            </a:r>
            <a:endParaRPr kumimoji="1" lang="ko-Kore-KR" altLang="en-US" sz="14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4021D58-F628-F440-9E47-C553109FD822}"/>
              </a:ext>
            </a:extLst>
          </p:cNvPr>
          <p:cNvSpPr/>
          <p:nvPr/>
        </p:nvSpPr>
        <p:spPr>
          <a:xfrm>
            <a:off x="8124503" y="1805818"/>
            <a:ext cx="3555283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컬럼 개수 </a:t>
            </a:r>
            <a:endParaRPr kumimoji="1" lang="ko-Kore-KR" altLang="en-US" sz="14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DA12837-A613-0448-A3E9-1EF71A470B59}"/>
              </a:ext>
            </a:extLst>
          </p:cNvPr>
          <p:cNvSpPr/>
          <p:nvPr/>
        </p:nvSpPr>
        <p:spPr>
          <a:xfrm>
            <a:off x="8124502" y="2521527"/>
            <a:ext cx="3555283" cy="105499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KR" altLang="en-US" sz="20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병합</a:t>
            </a:r>
            <a:r>
              <a:rPr kumimoji="1" lang="ko-KR" altLang="en-US" sz="20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전 </a:t>
            </a:r>
            <a:endParaRPr kumimoji="1" lang="en-US" altLang="ko-KR" sz="20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컬럼 개수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167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개</a:t>
            </a:r>
            <a:endParaRPr kumimoji="1" lang="ko-Kore-KR" altLang="en-US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2978B9A0-26C9-C144-B590-979D9A72276B}"/>
              </a:ext>
            </a:extLst>
          </p:cNvPr>
          <p:cNvSpPr/>
          <p:nvPr/>
        </p:nvSpPr>
        <p:spPr>
          <a:xfrm>
            <a:off x="8124502" y="4985583"/>
            <a:ext cx="3555283" cy="105499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KR" altLang="en-US" sz="20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병합</a:t>
            </a:r>
            <a:r>
              <a:rPr kumimoji="1" lang="ko-KR" altLang="en-US" sz="20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후</a:t>
            </a:r>
            <a:endParaRPr kumimoji="1" lang="en-US" altLang="ko-KR" sz="20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컬럼 개수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29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개</a:t>
            </a:r>
            <a:endParaRPr kumimoji="1" lang="ko-Kore-KR" altLang="en-US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1C73E2C-E84A-194F-8BA0-3932F1EBAC7C}"/>
              </a:ext>
            </a:extLst>
          </p:cNvPr>
          <p:cNvGrpSpPr/>
          <p:nvPr/>
        </p:nvGrpSpPr>
        <p:grpSpPr>
          <a:xfrm>
            <a:off x="9645834" y="3969174"/>
            <a:ext cx="512618" cy="547490"/>
            <a:chOff x="9645834" y="3969174"/>
            <a:chExt cx="512618" cy="54749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6C997BA-F3F9-AB4A-B971-06803FAE00AC}"/>
                </a:ext>
              </a:extLst>
            </p:cNvPr>
            <p:cNvSpPr/>
            <p:nvPr/>
          </p:nvSpPr>
          <p:spPr>
            <a:xfrm>
              <a:off x="9645834" y="3969174"/>
              <a:ext cx="512618" cy="5474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6A8E3F56-955A-A44A-A4F4-6D4B75C38080}"/>
                </a:ext>
              </a:extLst>
            </p:cNvPr>
            <p:cNvSpPr/>
            <p:nvPr/>
          </p:nvSpPr>
          <p:spPr>
            <a:xfrm rot="5400000">
              <a:off x="9767138" y="4029633"/>
              <a:ext cx="270010" cy="51261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15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DCEFD18-0AEE-B446-B773-91392933BB5A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전처리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2EB7A0E-B1E8-174C-AA03-3C89D47C8680}"/>
              </a:ext>
            </a:extLst>
          </p:cNvPr>
          <p:cNvSpPr/>
          <p:nvPr/>
        </p:nvSpPr>
        <p:spPr>
          <a:xfrm>
            <a:off x="359852" y="969869"/>
            <a:ext cx="7584740" cy="12468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KR" altLang="en-US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변수</a:t>
            </a:r>
            <a:r>
              <a:rPr kumimoji="1" lang="ko-KR" altLang="en-US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변환 </a:t>
            </a:r>
            <a:endParaRPr kumimoji="1" lang="en-US" altLang="ko-KR" b="1" dirty="0">
              <a:solidFill>
                <a:schemeClr val="tx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여성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남성 데이터를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0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int 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형 데이터로 변환</a:t>
            </a:r>
            <a:endParaRPr kumimoji="1" lang="en-US" altLang="ko-KR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소비자 나이 데이터를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20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대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30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대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~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60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대 별 데이터로 범주화 </a:t>
            </a:r>
            <a:endParaRPr kumimoji="1" lang="en-US" altLang="ko-KR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결제 계좌 은행 데이터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0,1,2,3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int </a:t>
            </a: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형 데이터로 변환 </a:t>
            </a:r>
            <a:endParaRPr kumimoji="1" lang="en-US" altLang="ko-KR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E54ECA-0641-5C4E-95CC-E493BA73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39606"/>
              </p:ext>
            </p:extLst>
          </p:nvPr>
        </p:nvGraphicFramePr>
        <p:xfrm>
          <a:off x="348276" y="2767671"/>
          <a:ext cx="2543562" cy="34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430">
                  <a:extLst>
                    <a:ext uri="{9D8B030D-6E8A-4147-A177-3AD203B41FA5}">
                      <a16:colId xmlns:a16="http://schemas.microsoft.com/office/drawing/2014/main" val="942784491"/>
                    </a:ext>
                  </a:extLst>
                </a:gridCol>
                <a:gridCol w="1547132">
                  <a:extLst>
                    <a:ext uri="{9D8B030D-6E8A-4147-A177-3AD203B41FA5}">
                      <a16:colId xmlns:a16="http://schemas.microsoft.com/office/drawing/2014/main" val="3609483041"/>
                    </a:ext>
                  </a:extLst>
                </a:gridCol>
              </a:tblGrid>
              <a:tr h="31516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변수명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 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775957"/>
                  </a:ext>
                </a:extLst>
              </a:tr>
              <a:tr h="29139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P1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M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51376"/>
                  </a:ext>
                </a:extLst>
              </a:tr>
              <a:tr h="291392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F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331071"/>
                  </a:ext>
                </a:extLst>
              </a:tr>
              <a:tr h="291392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P2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2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0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초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550414"/>
                  </a:ext>
                </a:extLst>
              </a:tr>
              <a:tr h="291392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2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0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중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752328"/>
                  </a:ext>
                </a:extLst>
              </a:tr>
              <a:tr h="291392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…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188395"/>
                  </a:ext>
                </a:extLst>
              </a:tr>
              <a:tr h="291392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6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0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초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347136"/>
                  </a:ext>
                </a:extLst>
              </a:tr>
              <a:tr h="257858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6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0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중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33418"/>
                  </a:ext>
                </a:extLst>
              </a:tr>
              <a:tr h="257858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P7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A</a:t>
                      </a:r>
                      <a:r>
                        <a:rPr lang="ko-Kore-KR" altLang="en-US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은행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418312"/>
                  </a:ext>
                </a:extLst>
              </a:tr>
              <a:tr h="257858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B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은행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201865"/>
                  </a:ext>
                </a:extLst>
              </a:tr>
              <a:tr h="257858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C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은행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33920"/>
                  </a:ext>
                </a:extLst>
              </a:tr>
              <a:tr h="257858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D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은행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263783"/>
                  </a:ext>
                </a:extLst>
              </a:tr>
            </a:tbl>
          </a:graphicData>
        </a:graphic>
      </p:graphicFrame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1D04C409-3543-3A46-BEEE-B02675575958}"/>
              </a:ext>
            </a:extLst>
          </p:cNvPr>
          <p:cNvSpPr/>
          <p:nvPr/>
        </p:nvSpPr>
        <p:spPr>
          <a:xfrm>
            <a:off x="3059979" y="4263887"/>
            <a:ext cx="526475" cy="59454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82C40141-E5DD-9C40-8E2D-B443ED882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99332"/>
              </p:ext>
            </p:extLst>
          </p:nvPr>
        </p:nvGraphicFramePr>
        <p:xfrm>
          <a:off x="3650424" y="2769027"/>
          <a:ext cx="2626964" cy="3453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2">
                  <a:extLst>
                    <a:ext uri="{9D8B030D-6E8A-4147-A177-3AD203B41FA5}">
                      <a16:colId xmlns:a16="http://schemas.microsoft.com/office/drawing/2014/main" val="942784491"/>
                    </a:ext>
                  </a:extLst>
                </a:gridCol>
                <a:gridCol w="1597862">
                  <a:extLst>
                    <a:ext uri="{9D8B030D-6E8A-4147-A177-3AD203B41FA5}">
                      <a16:colId xmlns:a16="http://schemas.microsoft.com/office/drawing/2014/main" val="3609483041"/>
                    </a:ext>
                  </a:extLst>
                </a:gridCol>
              </a:tblGrid>
              <a:tr h="31491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변수명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 </a:t>
                      </a:r>
                      <a:endParaRPr lang="ko-Kore-KR" altLang="en-US" sz="16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775957"/>
                  </a:ext>
                </a:extLst>
              </a:tr>
              <a:tr h="29116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P1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0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51376"/>
                  </a:ext>
                </a:extLst>
              </a:tr>
              <a:tr h="291166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1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331071"/>
                  </a:ext>
                </a:extLst>
              </a:tr>
              <a:tr h="291166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P2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2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0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550414"/>
                  </a:ext>
                </a:extLst>
              </a:tr>
              <a:tr h="291166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30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752328"/>
                  </a:ext>
                </a:extLst>
              </a:tr>
              <a:tr h="291166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40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188395"/>
                  </a:ext>
                </a:extLst>
              </a:tr>
              <a:tr h="291166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50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347136"/>
                  </a:ext>
                </a:extLst>
              </a:tr>
              <a:tr h="257658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6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0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33418"/>
                  </a:ext>
                </a:extLst>
              </a:tr>
              <a:tr h="257658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P7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0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418312"/>
                  </a:ext>
                </a:extLst>
              </a:tr>
              <a:tr h="257658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1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201865"/>
                  </a:ext>
                </a:extLst>
              </a:tr>
              <a:tr h="257658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2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33920"/>
                  </a:ext>
                </a:extLst>
              </a:tr>
              <a:tr h="257658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KoPubWorldDotum_Pro Light" pitchFamily="2" charset="-127"/>
                          <a:ea typeface="KoPubWorldDotum_Pro Light" pitchFamily="2" charset="-127"/>
                          <a:cs typeface="KoPubWorldDotum_Pro Light" pitchFamily="2" charset="-127"/>
                        </a:rPr>
                        <a:t>3</a:t>
                      </a:r>
                      <a:endParaRPr lang="ko-Kore-KR" altLang="en-US" sz="1200" b="0" i="0" dirty="0">
                        <a:solidFill>
                          <a:schemeClr val="tx1"/>
                        </a:solidFill>
                        <a:latin typeface="KoPubWorldDotum_Pro Light" pitchFamily="2" charset="-127"/>
                        <a:ea typeface="KoPubWorldDotum_Pro Light" pitchFamily="2" charset="-127"/>
                        <a:cs typeface="KoPubWorldDotum_Pro Ligh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263783"/>
                  </a:ext>
                </a:extLst>
              </a:tr>
            </a:tbl>
          </a:graphicData>
        </a:graphic>
      </p:graphicFrame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BD6A76D-FEC8-6642-8DC2-2F9890A65BD7}"/>
              </a:ext>
            </a:extLst>
          </p:cNvPr>
          <p:cNvSpPr/>
          <p:nvPr/>
        </p:nvSpPr>
        <p:spPr>
          <a:xfrm>
            <a:off x="3650424" y="2295959"/>
            <a:ext cx="2626964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Int </a:t>
            </a:r>
            <a:r>
              <a:rPr kumimoji="1" lang="ko-Kore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형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변환 후 데이터</a:t>
            </a:r>
            <a:endParaRPr kumimoji="1" lang="ko-Kore-KR" altLang="en-US" sz="14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C200422-6164-9646-8215-8CC9B1C86D66}"/>
              </a:ext>
            </a:extLst>
          </p:cNvPr>
          <p:cNvSpPr/>
          <p:nvPr/>
        </p:nvSpPr>
        <p:spPr>
          <a:xfrm>
            <a:off x="334963" y="2295959"/>
            <a:ext cx="2556875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변환 전 데이터</a:t>
            </a:r>
            <a:endParaRPr kumimoji="1" lang="ko-Kore-KR" altLang="en-US" sz="14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8AB2879-1EDA-3C40-9E9C-D04D1F5DFACB}"/>
              </a:ext>
            </a:extLst>
          </p:cNvPr>
          <p:cNvSpPr/>
          <p:nvPr/>
        </p:nvSpPr>
        <p:spPr>
          <a:xfrm>
            <a:off x="7241378" y="2284382"/>
            <a:ext cx="4567756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성별 변수 변환</a:t>
            </a:r>
            <a:endParaRPr kumimoji="1" lang="ko-Kore-KR" altLang="en-US" sz="14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1B9916-8F42-B34C-84C7-31E5105F4E54}"/>
              </a:ext>
            </a:extLst>
          </p:cNvPr>
          <p:cNvSpPr/>
          <p:nvPr/>
        </p:nvSpPr>
        <p:spPr>
          <a:xfrm>
            <a:off x="7310651" y="2704412"/>
            <a:ext cx="4389748" cy="4557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2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df['P1'].replace(['M','F'],[0,1])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27A7EA6D-C5FE-D848-AF21-135DD420AF70}"/>
              </a:ext>
            </a:extLst>
          </p:cNvPr>
          <p:cNvSpPr/>
          <p:nvPr/>
        </p:nvSpPr>
        <p:spPr>
          <a:xfrm>
            <a:off x="7241375" y="3289335"/>
            <a:ext cx="4567756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나이 변수 변환</a:t>
            </a:r>
            <a:endParaRPr kumimoji="1" lang="ko-Kore-KR" altLang="en-US" sz="14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0A6D6A-B199-494B-97BD-CFD4F73062C9}"/>
              </a:ext>
            </a:extLst>
          </p:cNvPr>
          <p:cNvSpPr/>
          <p:nvPr/>
        </p:nvSpPr>
        <p:spPr>
          <a:xfrm>
            <a:off x="7310650" y="3682529"/>
            <a:ext cx="4389748" cy="106015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2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for i in age:</a:t>
            </a:r>
          </a:p>
          <a:p>
            <a:r>
              <a:rPr lang="en" altLang="ko-Kore-KR" sz="12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i=i[0:2]</a:t>
            </a:r>
          </a:p>
          <a:p>
            <a:r>
              <a:rPr lang="en" altLang="ko-Kore-KR" sz="12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ageData.append(i)</a:t>
            </a:r>
          </a:p>
          <a:p>
            <a:r>
              <a:rPr lang="en" altLang="ko-Kore-KR" sz="12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ageData = list(map(int,ageData))</a:t>
            </a:r>
          </a:p>
          <a:p>
            <a:r>
              <a:rPr lang="en" altLang="ko-Kore-KR" sz="12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df['age'] = ageData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79A2E0ED-F73C-C643-8E68-F83858047355}"/>
              </a:ext>
            </a:extLst>
          </p:cNvPr>
          <p:cNvSpPr/>
          <p:nvPr/>
        </p:nvSpPr>
        <p:spPr>
          <a:xfrm>
            <a:off x="7241375" y="4918202"/>
            <a:ext cx="4567756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결제 계좌 변환</a:t>
            </a:r>
            <a:endParaRPr kumimoji="1" lang="ko-Kore-KR" altLang="en-US" sz="14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B1FF9F-11F0-B945-BAB9-2012A220AD86}"/>
              </a:ext>
            </a:extLst>
          </p:cNvPr>
          <p:cNvSpPr/>
          <p:nvPr/>
        </p:nvSpPr>
        <p:spPr>
          <a:xfrm>
            <a:off x="7310650" y="5287534"/>
            <a:ext cx="4389748" cy="124685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for i in bank:</a:t>
            </a:r>
          </a:p>
          <a:p>
            <a:r>
              <a:rPr lang="ko-KR" altLang="en-US" sz="11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ko-Kore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if i == 'A</a:t>
            </a:r>
            <a:r>
              <a:rPr lang="ko-KR" altLang="en-US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은행</a:t>
            </a:r>
            <a:r>
              <a:rPr lang="en-US" altLang="ko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':</a:t>
            </a:r>
            <a:r>
              <a:rPr lang="en" altLang="ko-Kore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banklist.append(0)</a:t>
            </a:r>
          </a:p>
          <a:p>
            <a:r>
              <a:rPr lang="ko-KR" altLang="en-US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elif i == 'B</a:t>
            </a:r>
            <a:r>
              <a:rPr lang="ko-KR" altLang="en-US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은행</a:t>
            </a:r>
            <a:r>
              <a:rPr lang="en-US" altLang="ko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':</a:t>
            </a:r>
            <a:r>
              <a:rPr lang="en" altLang="ko-Kore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banklist.append(1)</a:t>
            </a:r>
          </a:p>
          <a:p>
            <a:r>
              <a:rPr lang="ko-KR" altLang="en-US" sz="1100" b="1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" altLang="ko-Kore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elif i == 'A</a:t>
            </a:r>
            <a:r>
              <a:rPr lang="ko-KR" altLang="en-US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증권사</a:t>
            </a:r>
            <a:r>
              <a:rPr lang="en-US" altLang="ko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':</a:t>
            </a:r>
            <a:r>
              <a:rPr lang="en" altLang="ko-Kore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banklist.append(2)</a:t>
            </a:r>
          </a:p>
          <a:p>
            <a:r>
              <a:rPr lang="ko-KR" altLang="en-US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" altLang="ko-Kore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elif i == 'B</a:t>
            </a:r>
            <a:r>
              <a:rPr lang="ko-KR" altLang="en-US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증권사</a:t>
            </a:r>
            <a:r>
              <a:rPr lang="en-US" altLang="ko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':</a:t>
            </a:r>
            <a:r>
              <a:rPr lang="en" altLang="ko-Kore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banklist.append(3)</a:t>
            </a:r>
          </a:p>
          <a:p>
            <a:r>
              <a:rPr lang="en" altLang="ko-Kore-KR" sz="1100" b="1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df['bank']=banklist</a:t>
            </a:r>
          </a:p>
        </p:txBody>
      </p:sp>
    </p:spTree>
    <p:extLst>
      <p:ext uri="{BB962C8B-B14F-4D97-AF65-F5344CB8AC3E}">
        <p14:creationId xmlns:p14="http://schemas.microsoft.com/office/powerpoint/2010/main" val="130076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C4D9CD0-566D-C04D-B91C-E74D835000BF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 전처리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9910701-C45A-BC47-877A-229DAC483CFF}"/>
              </a:ext>
            </a:extLst>
          </p:cNvPr>
          <p:cNvSpPr/>
          <p:nvPr/>
        </p:nvSpPr>
        <p:spPr>
          <a:xfrm>
            <a:off x="369068" y="959869"/>
            <a:ext cx="6530496" cy="10339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ore-KR" altLang="en-US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로그</a:t>
            </a:r>
            <a:r>
              <a:rPr kumimoji="1" lang="ko-KR" altLang="en-US" b="1" dirty="0">
                <a:solidFill>
                  <a:schemeClr val="tx1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변환 </a:t>
            </a:r>
            <a:endParaRPr kumimoji="1" lang="en-US" altLang="ko-KR" b="1" dirty="0">
              <a:solidFill>
                <a:schemeClr val="tx1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소비 금액 데이터의 비대칭성을 보완하기 위해 로그 변환 처리</a:t>
            </a:r>
            <a:endParaRPr kumimoji="1" lang="en-US" altLang="ko-KR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정규성을 높여 데이터 분석에서 의미 있는 결과 도출</a:t>
            </a:r>
            <a:endParaRPr kumimoji="1" lang="en-US" altLang="ko-KR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C7BE73-4DE0-2842-85D9-4E5E5099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9" y="2282117"/>
            <a:ext cx="5603540" cy="2079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9C30E4-B063-E346-99D4-33B2E2CCB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95"/>
          <a:stretch/>
        </p:blipFill>
        <p:spPr>
          <a:xfrm>
            <a:off x="475599" y="4361364"/>
            <a:ext cx="5603540" cy="2144920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DA2083D-9B6A-C24C-B186-99BCC7313822}"/>
              </a:ext>
            </a:extLst>
          </p:cNvPr>
          <p:cNvSpPr/>
          <p:nvPr/>
        </p:nvSpPr>
        <p:spPr>
          <a:xfrm>
            <a:off x="1427056" y="2129188"/>
            <a:ext cx="3509083" cy="2478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소비 금액 컬럼 시각화</a:t>
            </a:r>
            <a:endParaRPr kumimoji="1" lang="ko-Kore-KR" altLang="en-US" sz="14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293C4-FF27-B242-A5A1-2BFABEA4EE38}"/>
              </a:ext>
            </a:extLst>
          </p:cNvPr>
          <p:cNvSpPr txBox="1"/>
          <p:nvPr/>
        </p:nvSpPr>
        <p:spPr>
          <a:xfrm>
            <a:off x="4478939" y="2512418"/>
            <a:ext cx="1574799" cy="261610"/>
          </a:xfrm>
          <a:prstGeom prst="rect">
            <a:avLst/>
          </a:prstGeom>
          <a:solidFill>
            <a:schemeClr val="bg1">
              <a:alpha val="48804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100" dirty="0">
                <a:solidFill>
                  <a:srgbClr val="0432FF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로그변환</a:t>
            </a:r>
            <a:r>
              <a:rPr kumimoji="1" lang="ko-KR" altLang="en-US" sz="1100" dirty="0">
                <a:solidFill>
                  <a:srgbClr val="0432FF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후 정규화 처리</a:t>
            </a:r>
            <a:endParaRPr kumimoji="1" lang="ko-Kore-KR" altLang="en-US" sz="1100" dirty="0">
              <a:solidFill>
                <a:srgbClr val="0432FF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11238-B10A-AE44-9D3A-42F291CB66C4}"/>
              </a:ext>
            </a:extLst>
          </p:cNvPr>
          <p:cNvSpPr txBox="1"/>
          <p:nvPr/>
        </p:nvSpPr>
        <p:spPr>
          <a:xfrm>
            <a:off x="694339" y="2505552"/>
            <a:ext cx="1574799" cy="253916"/>
          </a:xfrm>
          <a:prstGeom prst="rect">
            <a:avLst/>
          </a:prstGeom>
          <a:solidFill>
            <a:schemeClr val="bg1">
              <a:alpha val="4880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50" dirty="0">
                <a:solidFill>
                  <a:srgbClr val="0432FF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소비 금액 변수 분포도</a:t>
            </a:r>
            <a:endParaRPr kumimoji="1" lang="ko-Kore-KR" altLang="en-US" sz="1050" dirty="0">
              <a:solidFill>
                <a:srgbClr val="0432FF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2D9EA-CFDC-0B4C-9C55-989D2C2B6455}"/>
              </a:ext>
            </a:extLst>
          </p:cNvPr>
          <p:cNvSpPr txBox="1"/>
          <p:nvPr/>
        </p:nvSpPr>
        <p:spPr>
          <a:xfrm>
            <a:off x="2586639" y="2512418"/>
            <a:ext cx="1574799" cy="261610"/>
          </a:xfrm>
          <a:prstGeom prst="rect">
            <a:avLst/>
          </a:prstGeom>
          <a:solidFill>
            <a:schemeClr val="bg1">
              <a:alpha val="4880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dirty="0">
                <a:solidFill>
                  <a:srgbClr val="0432FF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이상치 처리</a:t>
            </a:r>
            <a:endParaRPr kumimoji="1" lang="ko-Kore-KR" altLang="en-US" sz="1100" dirty="0">
              <a:solidFill>
                <a:srgbClr val="0432FF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E6DF86-1F30-3C47-9F9E-CD2CE9CA8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288" y="2490882"/>
            <a:ext cx="5603540" cy="2824920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864DDDC-2F5C-5749-ACBA-68F27F18154B}"/>
              </a:ext>
            </a:extLst>
          </p:cNvPr>
          <p:cNvSpPr/>
          <p:nvPr/>
        </p:nvSpPr>
        <p:spPr>
          <a:xfrm>
            <a:off x="7247517" y="2127915"/>
            <a:ext cx="3509083" cy="2478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로그 변환 후 데이터</a:t>
            </a:r>
            <a:endParaRPr kumimoji="1" lang="ko-Kore-KR" altLang="en-US" sz="1400" dirty="0">
              <a:solidFill>
                <a:schemeClr val="tx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32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154D114E-F904-304A-B68A-84454A6AAE88}"/>
              </a:ext>
            </a:extLst>
          </p:cNvPr>
          <p:cNvSpPr/>
          <p:nvPr/>
        </p:nvSpPr>
        <p:spPr>
          <a:xfrm>
            <a:off x="5894459" y="2389414"/>
            <a:ext cx="754380" cy="2346960"/>
          </a:xfrm>
          <a:prstGeom prst="rightArrow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40000"/>
                  <a:lumOff val="6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A15D2C3-0BA1-8F4F-A629-741F163C53DB}"/>
              </a:ext>
            </a:extLst>
          </p:cNvPr>
          <p:cNvSpPr/>
          <p:nvPr/>
        </p:nvSpPr>
        <p:spPr>
          <a:xfrm>
            <a:off x="242887" y="185737"/>
            <a:ext cx="2836591" cy="645726"/>
          </a:xfrm>
          <a:prstGeom prst="roundRect">
            <a:avLst/>
          </a:prstGeom>
          <a:solidFill>
            <a:srgbClr val="C8E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환경 점수 산출 방법</a:t>
            </a:r>
            <a:endParaRPr kumimoji="1" lang="ko-Kore-KR" altLang="en-US" sz="24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3F5338-1B52-4840-A0CD-29D1A1F78083}"/>
              </a:ext>
            </a:extLst>
          </p:cNvPr>
          <p:cNvSpPr txBox="1"/>
          <p:nvPr/>
        </p:nvSpPr>
        <p:spPr>
          <a:xfrm>
            <a:off x="733126" y="1046444"/>
            <a:ext cx="469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1.</a:t>
            </a:r>
            <a:r>
              <a:rPr lang="ko-KR" altLang="en-US" b="1" dirty="0"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 환경 점수 산출 컬럼 선정</a:t>
            </a:r>
            <a:endParaRPr lang="en-US" altLang="ko-KR" b="1" dirty="0"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48A52-2B48-1F4B-AC4D-4E846F02A4EB}"/>
              </a:ext>
            </a:extLst>
          </p:cNvPr>
          <p:cNvSpPr txBox="1"/>
          <p:nvPr/>
        </p:nvSpPr>
        <p:spPr>
          <a:xfrm>
            <a:off x="740948" y="1525318"/>
            <a:ext cx="5458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탄소 배출량을 기준으로 탄소 배출에 영향을 미치는 컬럼 선택 </a:t>
            </a:r>
            <a:endParaRPr kumimoji="1" lang="ko-Kore-KR" altLang="en-US" sz="1800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5122" name="Picture 2" descr="탄소중립 연속기고]지역은 어떻게 탄소중립을 실천해야 할까 : 동아사이언스">
            <a:extLst>
              <a:ext uri="{FF2B5EF4-FFF2-40B4-BE49-F238E27FC236}">
                <a16:creationId xmlns:a16="http://schemas.microsoft.com/office/drawing/2014/main" id="{1BDA5800-006C-0042-8D50-BFC3DDA2D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88" y="2025455"/>
            <a:ext cx="5060926" cy="3602189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C37FE7-F10C-914C-BC8C-36B41CDE872F}"/>
              </a:ext>
            </a:extLst>
          </p:cNvPr>
          <p:cNvSpPr txBox="1"/>
          <p:nvPr/>
        </p:nvSpPr>
        <p:spPr>
          <a:xfrm>
            <a:off x="953886" y="5627643"/>
            <a:ext cx="5060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[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그림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5–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우리나라 온실가스 배출량 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]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출처</a:t>
            </a:r>
            <a:r>
              <a:rPr kumimoji="1" lang="en-US" altLang="ko-KR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:</a:t>
            </a:r>
            <a:r>
              <a:rPr kumimoji="1" lang="ko-KR" altLang="en-US" sz="1100" dirty="0">
                <a:effectLst>
                  <a:glow rad="38100">
                    <a:schemeClr val="bg1">
                      <a:alpha val="40000"/>
                    </a:schemeClr>
                  </a:glow>
                </a:effectLst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 연합뉴스 자료제공</a:t>
            </a:r>
            <a:endParaRPr kumimoji="1" lang="ko-Kore-KR" altLang="en-US" sz="1100" dirty="0">
              <a:effectLst>
                <a:glow rad="38100">
                  <a:schemeClr val="bg1">
                    <a:alpha val="40000"/>
                  </a:schemeClr>
                </a:glow>
              </a:effectLst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CDBC06-777E-3B42-979C-903DDED18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162" y="1837222"/>
            <a:ext cx="1075377" cy="732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8E7F6C-A2B4-AE4C-897A-35486C0C000B}"/>
              </a:ext>
            </a:extLst>
          </p:cNvPr>
          <p:cNvSpPr txBox="1"/>
          <p:nvPr/>
        </p:nvSpPr>
        <p:spPr>
          <a:xfrm>
            <a:off x="8156060" y="1540707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effectLst>
                  <a:glow rad="254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컬럼별</a:t>
            </a:r>
            <a:r>
              <a:rPr kumimoji="1" lang="ko-KR" altLang="en-US" sz="1600" dirty="0">
                <a:effectLst>
                  <a:glow rad="254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소비 데이터</a:t>
            </a:r>
            <a:endParaRPr kumimoji="1" lang="ko-Kore-KR" altLang="en-US" sz="1600" dirty="0">
              <a:effectLst>
                <a:glow rad="254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58547D-589A-6A43-9E61-B50797EB6684}"/>
              </a:ext>
            </a:extLst>
          </p:cNvPr>
          <p:cNvSpPr txBox="1"/>
          <p:nvPr/>
        </p:nvSpPr>
        <p:spPr>
          <a:xfrm>
            <a:off x="9759621" y="2803653"/>
            <a:ext cx="1739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effectLst>
                  <a:glow rad="254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탄소 배출 발생</a:t>
            </a:r>
            <a:endParaRPr kumimoji="1" lang="ko-Kore-KR" altLang="en-US" sz="1600" dirty="0">
              <a:effectLst>
                <a:glow rad="254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86539C-0151-7041-BA0E-4C7990227568}"/>
              </a:ext>
            </a:extLst>
          </p:cNvPr>
          <p:cNvSpPr txBox="1"/>
          <p:nvPr/>
        </p:nvSpPr>
        <p:spPr>
          <a:xfrm>
            <a:off x="6748583" y="2797204"/>
            <a:ext cx="1739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effectLst>
                  <a:glow rad="25400">
                    <a:schemeClr val="bg1">
                      <a:alpha val="40000"/>
                    </a:schemeClr>
                  </a:glow>
                </a:effectLst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탄소 배출 절감</a:t>
            </a:r>
            <a:endParaRPr kumimoji="1" lang="ko-Kore-KR" altLang="en-US" sz="1600" dirty="0">
              <a:effectLst>
                <a:glow rad="25400">
                  <a:schemeClr val="bg1">
                    <a:alpha val="40000"/>
                  </a:schemeClr>
                </a:glow>
              </a:effectLst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7ED0660-ACFF-8041-865E-5055091993B2}"/>
              </a:ext>
            </a:extLst>
          </p:cNvPr>
          <p:cNvSpPr/>
          <p:nvPr/>
        </p:nvSpPr>
        <p:spPr>
          <a:xfrm>
            <a:off x="6749705" y="3142207"/>
            <a:ext cx="1739579" cy="2039393"/>
          </a:xfrm>
          <a:prstGeom prst="roundRect">
            <a:avLst>
              <a:gd name="adj" fmla="val 482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자전거</a:t>
            </a:r>
            <a:endParaRPr kumimoji="1" lang="en-US" altLang="ko-KR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ore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대중교통</a:t>
            </a:r>
            <a:endParaRPr kumimoji="1" lang="en-US" altLang="ko-Kore-KR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ore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수제용품</a:t>
            </a:r>
            <a:endParaRPr kumimoji="1" lang="en-US" altLang="ko-Kore-KR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ore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중고판매품</a:t>
            </a:r>
            <a:endParaRPr kumimoji="1" lang="en-US" altLang="ko-KR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58FAEAB-19F5-6747-9CFC-662021A9538B}"/>
              </a:ext>
            </a:extLst>
          </p:cNvPr>
          <p:cNvSpPr/>
          <p:nvPr/>
        </p:nvSpPr>
        <p:spPr>
          <a:xfrm>
            <a:off x="9759622" y="3142207"/>
            <a:ext cx="1739579" cy="2039393"/>
          </a:xfrm>
          <a:prstGeom prst="roundRect">
            <a:avLst>
              <a:gd name="adj" fmla="val 482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자동차</a:t>
            </a:r>
            <a:endParaRPr kumimoji="1" lang="en-US" altLang="ko-KR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축산업</a:t>
            </a:r>
            <a:endParaRPr kumimoji="1" lang="en-US" altLang="ko-KR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가스</a:t>
            </a:r>
            <a:r>
              <a:rPr kumimoji="1" lang="en-US" altLang="ko-KR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 sz="1400" dirty="0">
                <a:solidFill>
                  <a:schemeClr val="tx1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연료비</a:t>
            </a:r>
            <a:endParaRPr kumimoji="1" lang="ko-Kore-KR" altLang="en-US" sz="1400" dirty="0">
              <a:solidFill>
                <a:schemeClr val="tx1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cxnSp>
        <p:nvCxnSpPr>
          <p:cNvPr id="4" name="꺾인 연결선[E] 3">
            <a:extLst>
              <a:ext uri="{FF2B5EF4-FFF2-40B4-BE49-F238E27FC236}">
                <a16:creationId xmlns:a16="http://schemas.microsoft.com/office/drawing/2014/main" id="{DBFEE4AA-94C7-2148-8F8F-8483874CF661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rot="5400000">
            <a:off x="8208494" y="1979846"/>
            <a:ext cx="227237" cy="1407478"/>
          </a:xfrm>
          <a:prstGeom prst="bentConnector3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ED18B6A3-FBD0-8949-805D-E69962B5ECFD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rot="16200000" flipH="1">
            <a:off x="9710788" y="1885030"/>
            <a:ext cx="233686" cy="1603560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F8B1F91-2966-E548-A713-43553832A3F2}"/>
              </a:ext>
            </a:extLst>
          </p:cNvPr>
          <p:cNvSpPr txBox="1"/>
          <p:nvPr/>
        </p:nvSpPr>
        <p:spPr>
          <a:xfrm>
            <a:off x="6648839" y="5340572"/>
            <a:ext cx="48503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우리나라 온실 가스 배출량을 바탕으로 </a:t>
            </a:r>
            <a:r>
              <a:rPr lang="ko-KR" altLang="en-US" sz="1600" dirty="0">
                <a:solidFill>
                  <a:srgbClr val="0432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탄소 배출에 영향을 미치는 요인을 분석하여 컬럼 선택</a:t>
            </a:r>
            <a:endParaRPr lang="ko-Kore-KR" altLang="en-US" sz="1600" b="1" dirty="0">
              <a:solidFill>
                <a:srgbClr val="0432FF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570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7134</TotalTime>
  <Words>2345</Words>
  <Application>Microsoft Office PowerPoint</Application>
  <PresentationFormat>와이드스크린</PresentationFormat>
  <Paragraphs>407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KOPUBWORLDDOTUM_PRO MEDIUM</vt:lpstr>
      <vt:lpstr>Calibri Light</vt:lpstr>
      <vt:lpstr>Apple SD Gothic Neo</vt:lpstr>
      <vt:lpstr>Arial</vt:lpstr>
      <vt:lpstr>KOPUBWORLDDOTUM_PRO MEDIUM</vt:lpstr>
      <vt:lpstr>KoPubWorldDotum_Pro Light</vt:lpstr>
      <vt:lpstr>Roboto</vt:lpstr>
      <vt:lpstr>KoPubWorldDotum_Pro Bold</vt:lpstr>
      <vt:lpstr>BM JUA OTF</vt:lpstr>
      <vt:lpstr>Calibri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조민정</dc:creator>
  <cp:lastModifiedBy>오유진</cp:lastModifiedBy>
  <cp:revision>14</cp:revision>
  <dcterms:created xsi:type="dcterms:W3CDTF">2022-09-24T07:25:59Z</dcterms:created>
  <dcterms:modified xsi:type="dcterms:W3CDTF">2023-01-01T12:11:48Z</dcterms:modified>
</cp:coreProperties>
</file>